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8"/>
  </p:notesMasterIdLst>
  <p:sldIdLst>
    <p:sldId id="256" r:id="rId2"/>
    <p:sldId id="267" r:id="rId3"/>
    <p:sldId id="259" r:id="rId4"/>
    <p:sldId id="257" r:id="rId5"/>
    <p:sldId id="268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4989" autoAdjust="0"/>
  </p:normalViewPr>
  <p:slideViewPr>
    <p:cSldViewPr snapToGrid="0">
      <p:cViewPr varScale="1">
        <p:scale>
          <a:sx n="98" d="100"/>
          <a:sy n="98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DB15-452A-4D01-9E91-32888E7DD79E}" type="datetimeFigureOut">
              <a:rPr lang="nb-NO" smtClean="0"/>
              <a:t>13.02.2024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77C7-F11E-4386-AE9D-E69668D931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0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EE6A-D040-4087-8A20-3686D400910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46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EE6A-D040-4087-8A20-3686D400910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27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m/predefinert bilde Negativ log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92F005-C494-3B4F-921A-BD757098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C14759-DE08-0246-9FF8-402BA0FE6D9C}" type="datetimeFigureOut">
              <a:rPr lang="nb-NO" smtClean="0"/>
              <a:pPr/>
              <a:t>13.02.2024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2D7C5549-7B5F-A248-A353-F0326378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Navn Etternavn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0A73FEE-BD1D-7A40-9594-6A562BD92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02965"/>
            <a:ext cx="10515600" cy="2155970"/>
          </a:xfrm>
        </p:spPr>
        <p:txBody>
          <a:bodyPr anchor="b">
            <a:normAutofit/>
          </a:bodyPr>
          <a:lstStyle>
            <a:lvl1pPr algn="ctr">
              <a:defRPr sz="49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A04A1F3D-2D77-A449-868D-44A546B08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3511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A5B5A8AD-40B8-754B-A589-B6B948A9A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9400" y="435600"/>
            <a:ext cx="1933200" cy="11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 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 rot="20058108">
            <a:off x="839682" y="3335060"/>
            <a:ext cx="13743010" cy="7324911"/>
            <a:chOff x="2645" y="2257"/>
            <a:chExt cx="6638" cy="353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45" y="2257"/>
              <a:ext cx="6316" cy="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928" y="2405"/>
              <a:ext cx="6355" cy="3390"/>
            </a:xfrm>
            <a:custGeom>
              <a:avLst/>
              <a:gdLst>
                <a:gd name="T0" fmla="*/ 5117 w 10847"/>
                <a:gd name="T1" fmla="*/ 4008 h 5419"/>
                <a:gd name="T2" fmla="*/ 4099 w 10847"/>
                <a:gd name="T3" fmla="*/ 2723 h 5419"/>
                <a:gd name="T4" fmla="*/ 5346 w 10847"/>
                <a:gd name="T5" fmla="*/ 1405 h 5419"/>
                <a:gd name="T6" fmla="*/ 5419 w 10847"/>
                <a:gd name="T7" fmla="*/ 1403 h 5419"/>
                <a:gd name="T8" fmla="*/ 5745 w 10847"/>
                <a:gd name="T9" fmla="*/ 1443 h 5419"/>
                <a:gd name="T10" fmla="*/ 6739 w 10847"/>
                <a:gd name="T11" fmla="*/ 2723 h 5419"/>
                <a:gd name="T12" fmla="*/ 5520 w 10847"/>
                <a:gd name="T13" fmla="*/ 4039 h 5419"/>
                <a:gd name="T14" fmla="*/ 5441 w 10847"/>
                <a:gd name="T15" fmla="*/ 4043 h 5419"/>
                <a:gd name="T16" fmla="*/ 5117 w 10847"/>
                <a:gd name="T17" fmla="*/ 4008 h 5419"/>
                <a:gd name="T18" fmla="*/ 5387 w 10847"/>
                <a:gd name="T19" fmla="*/ 152 h 5419"/>
                <a:gd name="T20" fmla="*/ 7304 w 10847"/>
                <a:gd name="T21" fmla="*/ 2079 h 5419"/>
                <a:gd name="T22" fmla="*/ 6801 w 10847"/>
                <a:gd name="T23" fmla="*/ 3526 h 5419"/>
                <a:gd name="T24" fmla="*/ 6818 w 10847"/>
                <a:gd name="T25" fmla="*/ 2723 h 5419"/>
                <a:gd name="T26" fmla="*/ 5405 w 10847"/>
                <a:gd name="T27" fmla="*/ 1319 h 5419"/>
                <a:gd name="T28" fmla="*/ 4699 w 10847"/>
                <a:gd name="T29" fmla="*/ 1479 h 5419"/>
                <a:gd name="T30" fmla="*/ 587 w 10847"/>
                <a:gd name="T31" fmla="*/ 4619 h 5419"/>
                <a:gd name="T32" fmla="*/ 3958 w 10847"/>
                <a:gd name="T33" fmla="*/ 172 h 5419"/>
                <a:gd name="T34" fmla="*/ 5459 w 10847"/>
                <a:gd name="T35" fmla="*/ 5289 h 5419"/>
                <a:gd name="T36" fmla="*/ 4361 w 10847"/>
                <a:gd name="T37" fmla="*/ 4843 h 5419"/>
                <a:gd name="T38" fmla="*/ 3847 w 10847"/>
                <a:gd name="T39" fmla="*/ 2114 h 5419"/>
                <a:gd name="T40" fmla="*/ 4532 w 10847"/>
                <a:gd name="T41" fmla="*/ 1641 h 5419"/>
                <a:gd name="T42" fmla="*/ 5419 w 10847"/>
                <a:gd name="T43" fmla="*/ 4122 h 5419"/>
                <a:gd name="T44" fmla="*/ 5442 w 10847"/>
                <a:gd name="T45" fmla="*/ 4122 h 5419"/>
                <a:gd name="T46" fmla="*/ 6147 w 10847"/>
                <a:gd name="T47" fmla="*/ 3961 h 5419"/>
                <a:gd name="T48" fmla="*/ 10260 w 10847"/>
                <a:gd name="T49" fmla="*/ 822 h 5419"/>
                <a:gd name="T50" fmla="*/ 6888 w 10847"/>
                <a:gd name="T51" fmla="*/ 5269 h 5419"/>
                <a:gd name="T52" fmla="*/ 10844 w 10847"/>
                <a:gd name="T53" fmla="*/ 4256 h 5419"/>
                <a:gd name="T54" fmla="*/ 10320 w 10847"/>
                <a:gd name="T55" fmla="*/ 739 h 5419"/>
                <a:gd name="T56" fmla="*/ 10255 w 10847"/>
                <a:gd name="T57" fmla="*/ 719 h 5419"/>
                <a:gd name="T58" fmla="*/ 7096 w 10847"/>
                <a:gd name="T59" fmla="*/ 3333 h 5419"/>
                <a:gd name="T60" fmla="*/ 6533 w 10847"/>
                <a:gd name="T61" fmla="*/ 535 h 5419"/>
                <a:gd name="T62" fmla="*/ 3945 w 10847"/>
                <a:gd name="T63" fmla="*/ 93 h 5419"/>
                <a:gd name="T64" fmla="*/ 0 w 10847"/>
                <a:gd name="T65" fmla="*/ 1155 h 5419"/>
                <a:gd name="T66" fmla="*/ 526 w 10847"/>
                <a:gd name="T67" fmla="*/ 4702 h 5419"/>
                <a:gd name="T68" fmla="*/ 591 w 10847"/>
                <a:gd name="T69" fmla="*/ 4721 h 5419"/>
                <a:gd name="T70" fmla="*/ 3751 w 10847"/>
                <a:gd name="T71" fmla="*/ 2108 h 5419"/>
                <a:gd name="T72" fmla="*/ 4314 w 10847"/>
                <a:gd name="T73" fmla="*/ 4906 h 5419"/>
                <a:gd name="T74" fmla="*/ 6082 w 10847"/>
                <a:gd name="T75" fmla="*/ 5419 h 5419"/>
                <a:gd name="T76" fmla="*/ 10818 w 10847"/>
                <a:gd name="T77" fmla="*/ 4296 h 5419"/>
                <a:gd name="T78" fmla="*/ 10844 w 10847"/>
                <a:gd name="T79" fmla="*/ 4256 h 5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5419">
                  <a:moveTo>
                    <a:pt x="5117" y="4008"/>
                  </a:moveTo>
                  <a:lnTo>
                    <a:pt x="5117" y="4008"/>
                  </a:lnTo>
                  <a:cubicBezTo>
                    <a:pt x="5093" y="4002"/>
                    <a:pt x="5069" y="3996"/>
                    <a:pt x="5046" y="3989"/>
                  </a:cubicBezTo>
                  <a:cubicBezTo>
                    <a:pt x="4499" y="3828"/>
                    <a:pt x="4099" y="3321"/>
                    <a:pt x="4099" y="2723"/>
                  </a:cubicBezTo>
                  <a:cubicBezTo>
                    <a:pt x="4099" y="2167"/>
                    <a:pt x="4444" y="1690"/>
                    <a:pt x="4932" y="1496"/>
                  </a:cubicBezTo>
                  <a:cubicBezTo>
                    <a:pt x="5061" y="1444"/>
                    <a:pt x="5201" y="1412"/>
                    <a:pt x="5346" y="1405"/>
                  </a:cubicBezTo>
                  <a:cubicBezTo>
                    <a:pt x="5361" y="1404"/>
                    <a:pt x="5376" y="1403"/>
                    <a:pt x="5391" y="1403"/>
                  </a:cubicBezTo>
                  <a:cubicBezTo>
                    <a:pt x="5400" y="1403"/>
                    <a:pt x="5410" y="1403"/>
                    <a:pt x="5419" y="1403"/>
                  </a:cubicBezTo>
                  <a:cubicBezTo>
                    <a:pt x="5458" y="1403"/>
                    <a:pt x="5496" y="1404"/>
                    <a:pt x="5534" y="1408"/>
                  </a:cubicBezTo>
                  <a:cubicBezTo>
                    <a:pt x="5606" y="1414"/>
                    <a:pt x="5676" y="1426"/>
                    <a:pt x="5745" y="1443"/>
                  </a:cubicBezTo>
                  <a:cubicBezTo>
                    <a:pt x="5772" y="1450"/>
                    <a:pt x="5799" y="1458"/>
                    <a:pt x="5826" y="1467"/>
                  </a:cubicBezTo>
                  <a:cubicBezTo>
                    <a:pt x="6355" y="1639"/>
                    <a:pt x="6739" y="2137"/>
                    <a:pt x="6739" y="2723"/>
                  </a:cubicBezTo>
                  <a:cubicBezTo>
                    <a:pt x="6739" y="3272"/>
                    <a:pt x="6401" y="3745"/>
                    <a:pt x="5922" y="3943"/>
                  </a:cubicBezTo>
                  <a:cubicBezTo>
                    <a:pt x="5797" y="3995"/>
                    <a:pt x="5662" y="4028"/>
                    <a:pt x="5520" y="4039"/>
                  </a:cubicBezTo>
                  <a:cubicBezTo>
                    <a:pt x="5511" y="4040"/>
                    <a:pt x="5502" y="4040"/>
                    <a:pt x="5493" y="4041"/>
                  </a:cubicBezTo>
                  <a:cubicBezTo>
                    <a:pt x="5476" y="4042"/>
                    <a:pt x="5458" y="4042"/>
                    <a:pt x="5441" y="4043"/>
                  </a:cubicBezTo>
                  <a:cubicBezTo>
                    <a:pt x="5434" y="4043"/>
                    <a:pt x="5426" y="4043"/>
                    <a:pt x="5419" y="4043"/>
                  </a:cubicBezTo>
                  <a:cubicBezTo>
                    <a:pt x="5315" y="4043"/>
                    <a:pt x="5214" y="4031"/>
                    <a:pt x="5117" y="4008"/>
                  </a:cubicBezTo>
                  <a:close/>
                  <a:moveTo>
                    <a:pt x="5387" y="152"/>
                  </a:moveTo>
                  <a:lnTo>
                    <a:pt x="5387" y="152"/>
                  </a:lnTo>
                  <a:cubicBezTo>
                    <a:pt x="5816" y="225"/>
                    <a:pt x="6186" y="375"/>
                    <a:pt x="6485" y="598"/>
                  </a:cubicBezTo>
                  <a:cubicBezTo>
                    <a:pt x="6943" y="939"/>
                    <a:pt x="7226" y="1451"/>
                    <a:pt x="7304" y="2079"/>
                  </a:cubicBezTo>
                  <a:cubicBezTo>
                    <a:pt x="7367" y="2584"/>
                    <a:pt x="7265" y="3004"/>
                    <a:pt x="6999" y="3327"/>
                  </a:cubicBezTo>
                  <a:cubicBezTo>
                    <a:pt x="6939" y="3401"/>
                    <a:pt x="6872" y="3467"/>
                    <a:pt x="6801" y="3526"/>
                  </a:cubicBezTo>
                  <a:cubicBezTo>
                    <a:pt x="6625" y="3636"/>
                    <a:pt x="6461" y="3728"/>
                    <a:pt x="6309" y="3802"/>
                  </a:cubicBezTo>
                  <a:cubicBezTo>
                    <a:pt x="6620" y="3545"/>
                    <a:pt x="6818" y="3157"/>
                    <a:pt x="6818" y="2723"/>
                  </a:cubicBezTo>
                  <a:cubicBezTo>
                    <a:pt x="6818" y="1993"/>
                    <a:pt x="6257" y="1392"/>
                    <a:pt x="5544" y="1329"/>
                  </a:cubicBezTo>
                  <a:cubicBezTo>
                    <a:pt x="5501" y="1323"/>
                    <a:pt x="5455" y="1319"/>
                    <a:pt x="5405" y="1319"/>
                  </a:cubicBezTo>
                  <a:cubicBezTo>
                    <a:pt x="5400" y="1319"/>
                    <a:pt x="5395" y="1319"/>
                    <a:pt x="5389" y="1319"/>
                  </a:cubicBezTo>
                  <a:cubicBezTo>
                    <a:pt x="5185" y="1319"/>
                    <a:pt x="4956" y="1373"/>
                    <a:pt x="4699" y="1479"/>
                  </a:cubicBezTo>
                  <a:cubicBezTo>
                    <a:pt x="4486" y="1567"/>
                    <a:pt x="4254" y="1691"/>
                    <a:pt x="4000" y="1849"/>
                  </a:cubicBezTo>
                  <a:cubicBezTo>
                    <a:pt x="3139" y="2387"/>
                    <a:pt x="2029" y="3324"/>
                    <a:pt x="587" y="4619"/>
                  </a:cubicBezTo>
                  <a:cubicBezTo>
                    <a:pt x="271" y="3367"/>
                    <a:pt x="105" y="1471"/>
                    <a:pt x="83" y="1209"/>
                  </a:cubicBezTo>
                  <a:cubicBezTo>
                    <a:pt x="340" y="1119"/>
                    <a:pt x="2270" y="454"/>
                    <a:pt x="3958" y="172"/>
                  </a:cubicBezTo>
                  <a:cubicBezTo>
                    <a:pt x="4475" y="85"/>
                    <a:pt x="4956" y="78"/>
                    <a:pt x="5387" y="152"/>
                  </a:cubicBezTo>
                  <a:close/>
                  <a:moveTo>
                    <a:pt x="5459" y="5289"/>
                  </a:moveTo>
                  <a:lnTo>
                    <a:pt x="5459" y="5289"/>
                  </a:lnTo>
                  <a:cubicBezTo>
                    <a:pt x="5030" y="5216"/>
                    <a:pt x="4661" y="5066"/>
                    <a:pt x="4361" y="4843"/>
                  </a:cubicBezTo>
                  <a:cubicBezTo>
                    <a:pt x="3904" y="4502"/>
                    <a:pt x="3621" y="3990"/>
                    <a:pt x="3542" y="3362"/>
                  </a:cubicBezTo>
                  <a:cubicBezTo>
                    <a:pt x="3479" y="2857"/>
                    <a:pt x="3582" y="2437"/>
                    <a:pt x="3847" y="2114"/>
                  </a:cubicBezTo>
                  <a:cubicBezTo>
                    <a:pt x="3908" y="2039"/>
                    <a:pt x="3975" y="1974"/>
                    <a:pt x="4046" y="1914"/>
                  </a:cubicBezTo>
                  <a:cubicBezTo>
                    <a:pt x="4220" y="1806"/>
                    <a:pt x="4381" y="1715"/>
                    <a:pt x="4532" y="1641"/>
                  </a:cubicBezTo>
                  <a:cubicBezTo>
                    <a:pt x="4219" y="1898"/>
                    <a:pt x="4020" y="2288"/>
                    <a:pt x="4020" y="2723"/>
                  </a:cubicBezTo>
                  <a:cubicBezTo>
                    <a:pt x="4020" y="3494"/>
                    <a:pt x="4647" y="4122"/>
                    <a:pt x="5419" y="4122"/>
                  </a:cubicBezTo>
                  <a:cubicBezTo>
                    <a:pt x="5426" y="4122"/>
                    <a:pt x="5433" y="4122"/>
                    <a:pt x="5440" y="4122"/>
                  </a:cubicBezTo>
                  <a:cubicBezTo>
                    <a:pt x="5441" y="4122"/>
                    <a:pt x="5441" y="4122"/>
                    <a:pt x="5442" y="4122"/>
                  </a:cubicBezTo>
                  <a:cubicBezTo>
                    <a:pt x="5447" y="4122"/>
                    <a:pt x="5452" y="4122"/>
                    <a:pt x="5457" y="4122"/>
                  </a:cubicBezTo>
                  <a:cubicBezTo>
                    <a:pt x="5661" y="4122"/>
                    <a:pt x="5890" y="4068"/>
                    <a:pt x="6147" y="3961"/>
                  </a:cubicBezTo>
                  <a:cubicBezTo>
                    <a:pt x="6360" y="3873"/>
                    <a:pt x="6592" y="3750"/>
                    <a:pt x="6846" y="3591"/>
                  </a:cubicBezTo>
                  <a:cubicBezTo>
                    <a:pt x="7708" y="3054"/>
                    <a:pt x="8818" y="2117"/>
                    <a:pt x="10260" y="822"/>
                  </a:cubicBezTo>
                  <a:cubicBezTo>
                    <a:pt x="10575" y="2074"/>
                    <a:pt x="10741" y="3970"/>
                    <a:pt x="10763" y="4232"/>
                  </a:cubicBezTo>
                  <a:cubicBezTo>
                    <a:pt x="10506" y="4322"/>
                    <a:pt x="8577" y="4986"/>
                    <a:pt x="6888" y="5269"/>
                  </a:cubicBezTo>
                  <a:cubicBezTo>
                    <a:pt x="6372" y="5356"/>
                    <a:pt x="5891" y="5362"/>
                    <a:pt x="5459" y="5289"/>
                  </a:cubicBezTo>
                  <a:close/>
                  <a:moveTo>
                    <a:pt x="10844" y="4256"/>
                  </a:moveTo>
                  <a:lnTo>
                    <a:pt x="10844" y="4256"/>
                  </a:lnTo>
                  <a:cubicBezTo>
                    <a:pt x="10843" y="4234"/>
                    <a:pt x="10670" y="2083"/>
                    <a:pt x="10320" y="739"/>
                  </a:cubicBezTo>
                  <a:lnTo>
                    <a:pt x="10304" y="676"/>
                  </a:lnTo>
                  <a:lnTo>
                    <a:pt x="10255" y="719"/>
                  </a:lnTo>
                  <a:cubicBezTo>
                    <a:pt x="8873" y="1963"/>
                    <a:pt x="7937" y="2742"/>
                    <a:pt x="7223" y="3245"/>
                  </a:cubicBezTo>
                  <a:cubicBezTo>
                    <a:pt x="7180" y="3275"/>
                    <a:pt x="7137" y="3304"/>
                    <a:pt x="7096" y="3333"/>
                  </a:cubicBezTo>
                  <a:cubicBezTo>
                    <a:pt x="7349" y="2999"/>
                    <a:pt x="7446" y="2574"/>
                    <a:pt x="7383" y="2069"/>
                  </a:cubicBezTo>
                  <a:cubicBezTo>
                    <a:pt x="7302" y="1419"/>
                    <a:pt x="7008" y="888"/>
                    <a:pt x="6533" y="535"/>
                  </a:cubicBezTo>
                  <a:cubicBezTo>
                    <a:pt x="6223" y="304"/>
                    <a:pt x="5842" y="149"/>
                    <a:pt x="5401" y="74"/>
                  </a:cubicBezTo>
                  <a:cubicBezTo>
                    <a:pt x="4960" y="0"/>
                    <a:pt x="4470" y="6"/>
                    <a:pt x="3945" y="93"/>
                  </a:cubicBezTo>
                  <a:cubicBezTo>
                    <a:pt x="2134" y="397"/>
                    <a:pt x="49" y="1137"/>
                    <a:pt x="28" y="1144"/>
                  </a:cubicBezTo>
                  <a:lnTo>
                    <a:pt x="0" y="1155"/>
                  </a:lnTo>
                  <a:lnTo>
                    <a:pt x="2" y="1185"/>
                  </a:lnTo>
                  <a:cubicBezTo>
                    <a:pt x="4" y="1206"/>
                    <a:pt x="176" y="3358"/>
                    <a:pt x="526" y="4702"/>
                  </a:cubicBezTo>
                  <a:lnTo>
                    <a:pt x="543" y="4765"/>
                  </a:lnTo>
                  <a:lnTo>
                    <a:pt x="591" y="4721"/>
                  </a:lnTo>
                  <a:cubicBezTo>
                    <a:pt x="1974" y="3478"/>
                    <a:pt x="2909" y="2699"/>
                    <a:pt x="3624" y="2196"/>
                  </a:cubicBezTo>
                  <a:cubicBezTo>
                    <a:pt x="3667" y="2166"/>
                    <a:pt x="3709" y="2136"/>
                    <a:pt x="3751" y="2108"/>
                  </a:cubicBezTo>
                  <a:cubicBezTo>
                    <a:pt x="3497" y="2442"/>
                    <a:pt x="3401" y="2867"/>
                    <a:pt x="3464" y="3372"/>
                  </a:cubicBezTo>
                  <a:cubicBezTo>
                    <a:pt x="3545" y="4022"/>
                    <a:pt x="3839" y="4552"/>
                    <a:pt x="4314" y="4906"/>
                  </a:cubicBezTo>
                  <a:cubicBezTo>
                    <a:pt x="4623" y="5137"/>
                    <a:pt x="5004" y="5292"/>
                    <a:pt x="5446" y="5367"/>
                  </a:cubicBezTo>
                  <a:cubicBezTo>
                    <a:pt x="5648" y="5401"/>
                    <a:pt x="5861" y="5419"/>
                    <a:pt x="6082" y="5419"/>
                  </a:cubicBezTo>
                  <a:cubicBezTo>
                    <a:pt x="6344" y="5419"/>
                    <a:pt x="6617" y="5395"/>
                    <a:pt x="6901" y="5347"/>
                  </a:cubicBezTo>
                  <a:cubicBezTo>
                    <a:pt x="8712" y="5044"/>
                    <a:pt x="10797" y="4304"/>
                    <a:pt x="10818" y="4296"/>
                  </a:cubicBezTo>
                  <a:lnTo>
                    <a:pt x="10847" y="4286"/>
                  </a:lnTo>
                  <a:lnTo>
                    <a:pt x="10844" y="4256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0963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 (grå)">
    <p:bg>
      <p:bgPr>
        <a:solidFill>
          <a:schemeClr val="tx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149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 (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BCF2C07-26A3-8D4C-912D-D64289268E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 dirty="0"/>
              <a:t>Sett inn bilde via «Sett inn» -&gt; «Bilde»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441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Overskrift-Punktliste/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4971393" cy="1325563"/>
          </a:xfrm>
        </p:spPr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4971393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8E43CDF-7858-BA4E-9095-B17B7B3D3F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88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Overskrift-Punktliste/Bilde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endefinert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036B66-7D1F-2F49-830B-5428BBD00A5C}"/>
              </a:ext>
            </a:extLst>
          </p:cNvPr>
          <p:cNvSpPr/>
          <p:nvPr/>
        </p:nvSpPr>
        <p:spPr>
          <a:xfrm>
            <a:off x="0" y="0"/>
            <a:ext cx="6095999" cy="6858000"/>
          </a:xfrm>
          <a:prstGeom prst="actionButtonBlank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8E43CDF-7858-BA4E-9095-B17B7B3D3F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3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Overskrift-Punktliste/2x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4971393" cy="1325563"/>
          </a:xfrm>
        </p:spPr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4971393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8E43CDF-7858-BA4E-9095-B17B7B3D3F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38613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37CD0A4-3B52-B54A-811E-2F2DCFCE0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71864"/>
            <a:ext cx="6095999" cy="338613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0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Overskrift-Punktliste/2xBilde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endefinert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0A7F91-0BDD-5D46-8368-D7F6538BBB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C4229FCB-991D-784B-8A95-31713C88C9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386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74FA7855-4250-4D42-BE4A-D5CB9EC491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71864"/>
            <a:ext cx="6095999" cy="3386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91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Bilde/Overskriftl-Punktlist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07" y="1871292"/>
            <a:ext cx="4971393" cy="1325563"/>
          </a:xfrm>
        </p:spPr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2407" y="3303588"/>
            <a:ext cx="4971393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8E43CDF-7858-BA4E-9095-B17B7B3D3F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23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Bilde/Overskrift-Punktliste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endefinert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9CD41F-87ED-A14B-9F00-C08F677ECB99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actionButtonBlank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07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2407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8E43CDF-7858-BA4E-9095-B17B7B3D3F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701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Grå transparent Overskrift-punktliste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7DED178-D6BB-5346-811B-9BF815F8E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507B96E4-AF18-CC42-B250-B222EF976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0"/>
            <a:ext cx="6095999" cy="6858000"/>
          </a:xfrm>
          <a:solidFill>
            <a:schemeClr val="tx1">
              <a:alpha val="1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12404F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3319A63-1999-9E41-939E-67518324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4C0180C5-E65A-2046-89B7-AC9E4E337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140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Bilde/Grå transparent Overskrift-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7DED178-D6BB-5346-811B-9BF815F8E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507B96E4-AF18-CC42-B250-B222EF976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0"/>
            <a:ext cx="6095999" cy="6858000"/>
          </a:xfrm>
          <a:solidFill>
            <a:schemeClr val="tx1">
              <a:alpha val="1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12404F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00BA8D73-DDFA-0B41-80EF-D2DDCCC05E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2407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D645670-155F-A149-AA37-8C992DB6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07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567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446605B-3870-D74A-AF48-E46ADA6E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0000">
            <a:off x="4198380" y="3583252"/>
            <a:ext cx="10027666" cy="49891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7D94DD6-078D-6C4C-9A13-33158E9C5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9400" y="434860"/>
            <a:ext cx="1933200" cy="111530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EFB28B2-F151-6C46-AA1A-C660AC7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43836"/>
            <a:ext cx="10515600" cy="2387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A8F997-4AD1-E144-B10A-1B34EB671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3511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5AE1156-C97C-0444-8984-39ADA88F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DA6B-5406-7740-811F-9C67551CBF0A}" type="datetime1">
              <a:rPr lang="nb-NO" smtClean="0"/>
              <a:t>13.02.2024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11EC6E3D-4375-D84C-9C82-3EC023EE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996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1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10" orient="horz" pos="3521" userDrawn="1">
          <p15:clr>
            <a:srgbClr val="FBAE40"/>
          </p15:clr>
        </p15:guide>
        <p15:guide id="11" pos="50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Overskrift-Punktliste/Diagram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endefinert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9CD41F-87ED-A14B-9F00-C08F677ECB99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actionButtonBlank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diagram 11">
            <a:extLst>
              <a:ext uri="{FF2B5EF4-FFF2-40B4-BE49-F238E27FC236}">
                <a16:creationId xmlns:a16="http://schemas.microsoft.com/office/drawing/2014/main" id="{A7335BBE-540D-3D44-A814-DAA6736515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60331" y="1228329"/>
            <a:ext cx="5355432" cy="415051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673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Diagram/Overskrift-Punktliste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endefinert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9CD41F-87ED-A14B-9F00-C08F677ECB99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prstGeom prst="actionButtonBlank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07" y="1871292"/>
            <a:ext cx="4971393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2407" y="3303588"/>
            <a:ext cx="4971393" cy="2552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diagram 11">
            <a:extLst>
              <a:ext uri="{FF2B5EF4-FFF2-40B4-BE49-F238E27FC236}">
                <a16:creationId xmlns:a16="http://schemas.microsoft.com/office/drawing/2014/main" id="{FE28E59C-F15E-2541-88BD-198D9F280F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9568" y="1228329"/>
            <a:ext cx="5355432" cy="415051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304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425E8E6-CE92-7249-AB06-A0AA571179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diagram 11">
            <a:extLst>
              <a:ext uri="{FF2B5EF4-FFF2-40B4-BE49-F238E27FC236}">
                <a16:creationId xmlns:a16="http://schemas.microsoft.com/office/drawing/2014/main" id="{A7335BBE-540D-3D44-A814-DAA6736515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60331" y="1353741"/>
            <a:ext cx="5355432" cy="4150518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2577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/Diagram/SmartArt/Bilde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A2765A5-D408-F441-A7D6-09FB26B9E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9631" y="698748"/>
            <a:ext cx="10472737" cy="5460503"/>
          </a:xfrm>
        </p:spPr>
        <p:txBody>
          <a:bodyPr/>
          <a:lstStyle/>
          <a:p>
            <a:pPr lvl="0"/>
            <a:r>
              <a:rPr lang="nb-NO" dirty="0"/>
              <a:t>Klikk på et av ikonene for å sette inn; Tabell, Diagram, </a:t>
            </a:r>
            <a:r>
              <a:rPr lang="nb-NO" dirty="0" err="1"/>
              <a:t>SmartArt</a:t>
            </a:r>
            <a:r>
              <a:rPr lang="nb-NO" dirty="0"/>
              <a:t>, Bilde, Bilde eller Media</a:t>
            </a:r>
          </a:p>
        </p:txBody>
      </p:sp>
    </p:spTree>
    <p:extLst>
      <p:ext uri="{BB962C8B-B14F-4D97-AF65-F5344CB8AC3E}">
        <p14:creationId xmlns:p14="http://schemas.microsoft.com/office/powerpoint/2010/main" val="3124224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7289" y="2088930"/>
            <a:ext cx="9317421" cy="1862849"/>
          </a:xfrm>
        </p:spPr>
        <p:txBody>
          <a:bodyPr anchor="ctr"/>
          <a:lstStyle>
            <a:lvl1pPr algn="ctr">
              <a:defRPr b="0" i="1"/>
            </a:lvl1pPr>
          </a:lstStyle>
          <a:p>
            <a:r>
              <a:rPr lang="nb-NO" dirty="0"/>
              <a:t>Klikk for å redigere sitat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16E63E8F-2CEF-D54E-B440-4D6FBEF023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0600" y="4098652"/>
            <a:ext cx="2178269" cy="3651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 Etternavn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28E98751-7D84-4370-AEA5-3E42B6DA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641" y="1416122"/>
            <a:ext cx="520713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4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(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A2D9F86-2911-45DF-82E3-355DAE2C0C17}"/>
              </a:ext>
            </a:extLst>
          </p:cNvPr>
          <p:cNvSpPr/>
          <p:nvPr/>
        </p:nvSpPr>
        <p:spPr>
          <a:xfrm>
            <a:off x="5684808" y="1224951"/>
            <a:ext cx="1052422" cy="863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51AF6FCE-543C-48AA-A57F-DDA31A185E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8689 w 12192000"/>
              <a:gd name="connsiteY0" fmla="*/ 1416122 h 6858000"/>
              <a:gd name="connsiteX1" fmla="*/ 6183477 w 12192000"/>
              <a:gd name="connsiteY1" fmla="*/ 1539184 h 6858000"/>
              <a:gd name="connsiteX2" fmla="*/ 6150846 w 12192000"/>
              <a:gd name="connsiteY2" fmla="*/ 1736535 h 6858000"/>
              <a:gd name="connsiteX3" fmla="*/ 6150846 w 12192000"/>
              <a:gd name="connsiteY3" fmla="*/ 1904378 h 6858000"/>
              <a:gd name="connsiteX4" fmla="*/ 6347155 w 12192000"/>
              <a:gd name="connsiteY4" fmla="*/ 1904378 h 6858000"/>
              <a:gd name="connsiteX5" fmla="*/ 6347155 w 12192000"/>
              <a:gd name="connsiteY5" fmla="*/ 1691753 h 6858000"/>
              <a:gd name="connsiteX6" fmla="*/ 6347155 w 12192000"/>
              <a:gd name="connsiteY6" fmla="*/ 1691580 h 6858000"/>
              <a:gd name="connsiteX7" fmla="*/ 6251517 w 12192000"/>
              <a:gd name="connsiteY7" fmla="*/ 1691580 h 6858000"/>
              <a:gd name="connsiteX8" fmla="*/ 6281024 w 12192000"/>
              <a:gd name="connsiteY8" fmla="*/ 1556888 h 6858000"/>
              <a:gd name="connsiteX9" fmla="*/ 6363470 w 12192000"/>
              <a:gd name="connsiteY9" fmla="*/ 1487286 h 6858000"/>
              <a:gd name="connsiteX10" fmla="*/ 6003484 w 12192000"/>
              <a:gd name="connsiteY10" fmla="*/ 1416122 h 6858000"/>
              <a:gd name="connsiteX11" fmla="*/ 5868273 w 12192000"/>
              <a:gd name="connsiteY11" fmla="*/ 1539184 h 6858000"/>
              <a:gd name="connsiteX12" fmla="*/ 5835642 w 12192000"/>
              <a:gd name="connsiteY12" fmla="*/ 1736535 h 6858000"/>
              <a:gd name="connsiteX13" fmla="*/ 5835642 w 12192000"/>
              <a:gd name="connsiteY13" fmla="*/ 1904378 h 6858000"/>
              <a:gd name="connsiteX14" fmla="*/ 6031950 w 12192000"/>
              <a:gd name="connsiteY14" fmla="*/ 1904378 h 6858000"/>
              <a:gd name="connsiteX15" fmla="*/ 6031950 w 12192000"/>
              <a:gd name="connsiteY15" fmla="*/ 1691753 h 6858000"/>
              <a:gd name="connsiteX16" fmla="*/ 5936313 w 12192000"/>
              <a:gd name="connsiteY16" fmla="*/ 1691753 h 6858000"/>
              <a:gd name="connsiteX17" fmla="*/ 5965819 w 12192000"/>
              <a:gd name="connsiteY17" fmla="*/ 1557062 h 6858000"/>
              <a:gd name="connsiteX18" fmla="*/ 6048266 w 12192000"/>
              <a:gd name="connsiteY18" fmla="*/ 1487286 h 6858000"/>
              <a:gd name="connsiteX19" fmla="*/ 0 w 12192000"/>
              <a:gd name="connsiteY19" fmla="*/ 0 h 6858000"/>
              <a:gd name="connsiteX20" fmla="*/ 12192000 w 12192000"/>
              <a:gd name="connsiteY20" fmla="*/ 0 h 6858000"/>
              <a:gd name="connsiteX21" fmla="*/ 12192000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6318689" y="1416122"/>
                </a:moveTo>
                <a:cubicBezTo>
                  <a:pt x="6257071" y="1443893"/>
                  <a:pt x="6211943" y="1485030"/>
                  <a:pt x="6183477" y="1539184"/>
                </a:cubicBezTo>
                <a:cubicBezTo>
                  <a:pt x="6161607" y="1579973"/>
                  <a:pt x="6150846" y="1645757"/>
                  <a:pt x="6150846" y="1736535"/>
                </a:cubicBezTo>
                <a:lnTo>
                  <a:pt x="6150846" y="1904378"/>
                </a:lnTo>
                <a:lnTo>
                  <a:pt x="6347155" y="1904378"/>
                </a:lnTo>
                <a:lnTo>
                  <a:pt x="6347155" y="1691753"/>
                </a:lnTo>
                <a:lnTo>
                  <a:pt x="6347155" y="1691580"/>
                </a:lnTo>
                <a:lnTo>
                  <a:pt x="6251517" y="1691580"/>
                </a:lnTo>
                <a:cubicBezTo>
                  <a:pt x="6253600" y="1632739"/>
                  <a:pt x="6263320" y="1587784"/>
                  <a:pt x="6281024" y="1556888"/>
                </a:cubicBezTo>
                <a:cubicBezTo>
                  <a:pt x="6298728" y="1526166"/>
                  <a:pt x="6326153" y="1502908"/>
                  <a:pt x="6363470" y="1487286"/>
                </a:cubicBezTo>
                <a:close/>
                <a:moveTo>
                  <a:pt x="6003484" y="1416122"/>
                </a:moveTo>
                <a:cubicBezTo>
                  <a:pt x="5941693" y="1443893"/>
                  <a:pt x="5896738" y="1485030"/>
                  <a:pt x="5868273" y="1539184"/>
                </a:cubicBezTo>
                <a:cubicBezTo>
                  <a:pt x="5846402" y="1579973"/>
                  <a:pt x="5835642" y="1645757"/>
                  <a:pt x="5835642" y="1736535"/>
                </a:cubicBezTo>
                <a:lnTo>
                  <a:pt x="5835642" y="1904378"/>
                </a:lnTo>
                <a:lnTo>
                  <a:pt x="6031950" y="1904378"/>
                </a:lnTo>
                <a:lnTo>
                  <a:pt x="6031950" y="1691753"/>
                </a:lnTo>
                <a:lnTo>
                  <a:pt x="5936313" y="1691753"/>
                </a:lnTo>
                <a:cubicBezTo>
                  <a:pt x="5938395" y="1632913"/>
                  <a:pt x="5948115" y="1587958"/>
                  <a:pt x="5965819" y="1557062"/>
                </a:cubicBezTo>
                <a:cubicBezTo>
                  <a:pt x="5983524" y="1526166"/>
                  <a:pt x="6010948" y="1502908"/>
                  <a:pt x="6048266" y="14872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 via «Sett inn» -&gt; «Bilde»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7289" y="2088930"/>
            <a:ext cx="9317421" cy="1862849"/>
          </a:xfrm>
        </p:spPr>
        <p:txBody>
          <a:bodyPr anchor="ctr"/>
          <a:lstStyle>
            <a:lvl1pPr algn="ctr">
              <a:defRPr b="0" i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sitat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16E63E8F-2CEF-D54E-B440-4D6FBEF023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0600" y="4098652"/>
            <a:ext cx="2178269" cy="36512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21758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tplaka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BD10D47-CFBF-D64A-8AD7-D2EE3306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852" y="2907377"/>
            <a:ext cx="1808295" cy="10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tplakat (grå)">
    <p:bg>
      <p:bgPr>
        <a:solidFill>
          <a:schemeClr val="tx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BD10D47-CFBF-D64A-8AD7-D2EE3306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852" y="2907377"/>
            <a:ext cx="1808295" cy="10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tplakat bilde og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7FE594B-6BDC-1C4D-9D5A-C4A83E0A22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Sett inn bilde via «Sett inn» -&gt; «Bilder»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ECCFB5-3FF1-AC46-9FF6-79C84D8416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2400" y="2907000"/>
            <a:ext cx="1807199" cy="10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3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tplakat bilde og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7FE594B-6BDC-1C4D-9D5A-C4A83E0A22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Sett inn bilde via «Sett inn» -&gt; «Bilder»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ECCFB5-3FF1-AC46-9FF6-79C84D8416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2400" y="2907000"/>
            <a:ext cx="1807199" cy="10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grå)">
    <p:bg>
      <p:bgPr>
        <a:solidFill>
          <a:srgbClr val="000000">
            <a:alpha val="1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016EF4F-1B53-B447-ABB8-A443C70D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19860000">
            <a:off x="4197600" y="3586119"/>
            <a:ext cx="10026000" cy="498012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7D94DD6-078D-6C4C-9A13-33158E9C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9400" y="434860"/>
            <a:ext cx="1933200" cy="1115307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5AE1156-C97C-0444-8984-39ADA88F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DA6B-5406-7740-811F-9C67551CBF0A}" type="datetime1">
              <a:rPr lang="nb-NO" smtClean="0"/>
              <a:t>13.02.2024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11EC6E3D-4375-D84C-9C82-3EC023EE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Navn Etternavn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EFB28B2-F151-6C46-AA1A-C660AC7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43836"/>
            <a:ext cx="10515600" cy="2387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A8F997-4AD1-E144-B10A-1B34EB671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3511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300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1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orient="horz" pos="278">
          <p15:clr>
            <a:srgbClr val="FBAE40"/>
          </p15:clr>
        </p15:guide>
        <p15:guide id="10" pos="7151" userDrawn="1">
          <p15:clr>
            <a:srgbClr val="FBAE40"/>
          </p15:clr>
        </p15:guide>
        <p15:guide id="11" pos="50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uttplakat m/predefinert bilde og  negativ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ECCFB5-3FF1-AC46-9FF6-79C84D8416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2400" y="2907000"/>
            <a:ext cx="1807199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7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e logo Overskrift Tabell/Diagram/SmartArt/Bilde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A2765A5-D408-F441-A7D6-09FB26B9E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880" y="1449388"/>
            <a:ext cx="11338239" cy="5010135"/>
          </a:xfrm>
        </p:spPr>
        <p:txBody>
          <a:bodyPr/>
          <a:lstStyle/>
          <a:p>
            <a:pPr lvl="0"/>
            <a:r>
              <a:rPr lang="nb-NO" dirty="0"/>
              <a:t>Klikk på et av ikonene for å sette inn; Tabell, Diagram, </a:t>
            </a:r>
            <a:r>
              <a:rPr lang="nb-NO" dirty="0" err="1"/>
              <a:t>SmartArt</a:t>
            </a:r>
            <a:r>
              <a:rPr lang="nb-NO" dirty="0"/>
              <a:t>, Bilde, Bilde eller Media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376A590D-7B5B-0B4B-8C7A-2D4D2EBE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5" y="142614"/>
            <a:ext cx="8896083" cy="1135888"/>
          </a:xfrm>
        </p:spPr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CB9A84-16D6-594F-8B2D-9DB9D6DA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167780"/>
            <a:ext cx="2118868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e logo Overskrift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10515600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500280-A45F-3445-B2BC-600A0684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167780"/>
            <a:ext cx="2118868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gende logo_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376A590D-7B5B-0B4B-8C7A-2D4D2EBE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9" y="142614"/>
            <a:ext cx="9015295" cy="1135888"/>
          </a:xfrm>
        </p:spPr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A2765A5-D408-F441-A7D6-09FB26B9E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880" y="1449388"/>
            <a:ext cx="11338239" cy="5010135"/>
          </a:xfrm>
        </p:spPr>
        <p:txBody>
          <a:bodyPr/>
          <a:lstStyle/>
          <a:p>
            <a:pPr lvl="0"/>
            <a:r>
              <a:rPr lang="nb-NO" dirty="0"/>
              <a:t>Klikk på et av ikonene for å sette inn; Tabell, Diagram, </a:t>
            </a:r>
            <a:r>
              <a:rPr lang="nb-NO" dirty="0" err="1"/>
              <a:t>SmartArt</a:t>
            </a:r>
            <a:r>
              <a:rPr lang="nb-NO" dirty="0"/>
              <a:t>, Bilde, Bilde eller Media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CB9A84-16D6-594F-8B2D-9DB9D6DA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73" y="167780"/>
            <a:ext cx="2118868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bilde nedduset/grafisk element)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7DED178-D6BB-5346-811B-9BF815F8E2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 dirty="0"/>
              <a:t>Sett inn bilde via «Sett inn» -&gt; «Bilde»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EFB28B2-F151-6C46-AA1A-C660AC7E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43836"/>
            <a:ext cx="10515600" cy="2387600"/>
          </a:xfrm>
        </p:spPr>
        <p:txBody>
          <a:bodyPr anchor="b">
            <a:normAutofit/>
          </a:bodyPr>
          <a:lstStyle>
            <a:lvl1pPr algn="ctr">
              <a:defRPr sz="49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A8F997-4AD1-E144-B10A-1B34EB671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3511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5AE1156-C97C-0444-8984-39ADA88F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DDA6B-5406-7740-811F-9C67551CBF0A}" type="datetime1">
              <a:rPr lang="nb-NO" smtClean="0"/>
              <a:pPr/>
              <a:t>13.02.2024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11EC6E3D-4375-D84C-9C82-3EC023EE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Navn Etternavn</a:t>
            </a:r>
            <a:endParaRPr lang="nb-NO" dirty="0"/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57459E55-5E31-9D41-B8F8-6C0078B246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9400" y="435600"/>
            <a:ext cx="1933200" cy="11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14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bilde nedduset/grafisk element)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BEBF86B-8DAE-A344-80CE-B652457074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 via «Sett inn» -&gt; «Bilde»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92F005-C494-3B4F-921A-BD757098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C14759-DE08-0246-9FF8-402BA0FE6D9C}" type="datetimeFigureOut">
              <a:rPr lang="nb-NO" smtClean="0"/>
              <a:pPr/>
              <a:t>13.02.2024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2D7C5549-7B5F-A248-A353-F0326378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Navn Etternavn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0A73FEE-BD1D-7A40-9594-6A562BD92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59018"/>
            <a:ext cx="10515600" cy="2472418"/>
          </a:xfrm>
        </p:spPr>
        <p:txBody>
          <a:bodyPr anchor="b">
            <a:normAutofit/>
          </a:bodyPr>
          <a:lstStyle>
            <a:lvl1pPr algn="ctr">
              <a:defRPr sz="49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A04A1F3D-2D77-A449-868D-44A546B08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3511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A5B5A8AD-40B8-754B-A589-B6B948A9A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9400" y="435600"/>
            <a:ext cx="1933200" cy="11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punktlist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10515600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12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punktliste (grå)">
    <p:bg>
      <p:bgPr>
        <a:solidFill>
          <a:schemeClr val="tx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10515600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199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punktliste (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F1A0CA0-11D5-DD4C-B2DA-F3000ED0EC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 dirty="0"/>
              <a:t>Sett inn bilde via «Sett inn» -&gt; «Bilde»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95FA8C3-038E-FE4B-9D52-56938F15A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03588"/>
            <a:ext cx="10515600" cy="25527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73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D5E22-5D49-014D-8FDE-B6BA4B0B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291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B99329-3393-5241-8D4E-7A229FEE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9416BD-1EFA-2248-B0C9-9F1F2B78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2000"/>
            <a:ext cx="10515600" cy="287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A4814-F8A5-2C43-8188-BFEC4D117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C3A49B-ED30-2E47-9240-70A4FB99A470}" type="datetime1">
              <a:rPr lang="nb-NO" smtClean="0"/>
              <a:t>13.02.2024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09CD27-058F-164F-B08D-7415A6104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Etternavn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75F353-E2B9-1046-A582-924E906E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2FDC-3A12-DB4C-9554-7A4390326A2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268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33AE-8885-4896-BCD3-FE64C1910EC4}" type="datetime1">
              <a:rPr lang="nb-NO" smtClean="0"/>
              <a:t>13.02.2024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Navn Etternavn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nb-NO" dirty="0" smtClean="0"/>
              <a:t>Oppdrag om tverrsektorielt samarbeid knyttet til straffegjennomføring 18 – 24 år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838200" y="3923510"/>
            <a:ext cx="10515600" cy="2432839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2400" dirty="0" err="1" smtClean="0"/>
              <a:t>Oppikrim</a:t>
            </a:r>
            <a:r>
              <a:rPr lang="nb-NO" sz="2400" dirty="0" smtClean="0"/>
              <a:t> – 15. februar 2024</a:t>
            </a:r>
          </a:p>
          <a:p>
            <a:r>
              <a:rPr lang="nb-NO" dirty="0" smtClean="0"/>
              <a:t>Kristin Tandberg</a:t>
            </a:r>
          </a:p>
          <a:p>
            <a:r>
              <a:rPr lang="nb-NO" dirty="0" smtClean="0"/>
              <a:t>Seniorrådgiver  </a:t>
            </a:r>
            <a:endParaRPr lang="nb-NO" dirty="0" smtClean="0"/>
          </a:p>
          <a:p>
            <a:r>
              <a:rPr lang="nb-NO" dirty="0" smtClean="0"/>
              <a:t>Kriminalomsorgsdirektoratet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124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6314" y="0"/>
            <a:ext cx="4971393" cy="132556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Hvorfor fokus på målgruppen 18 – 24 år?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279918" y="1325563"/>
            <a:ext cx="5816082" cy="5374432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Egen strategi for aldersgruppen 18-24 fordi:</a:t>
            </a:r>
          </a:p>
          <a:p>
            <a:pPr lvl="1"/>
            <a:r>
              <a:rPr lang="nb-NO" sz="2400" dirty="0" smtClean="0"/>
              <a:t>Samme behov for forsterket oppfølging og tilpassede tiltak som mindreårige </a:t>
            </a:r>
          </a:p>
          <a:p>
            <a:pPr lvl="1"/>
            <a:r>
              <a:rPr lang="nb-NO" sz="2400" dirty="0" smtClean="0"/>
              <a:t>Sårbar overgang fra ungdomsenhet til fengsel</a:t>
            </a:r>
          </a:p>
          <a:p>
            <a:pPr lvl="1"/>
            <a:r>
              <a:rPr lang="nb-NO" sz="2400" dirty="0" smtClean="0"/>
              <a:t>Høyest risiko for tilbakefall</a:t>
            </a:r>
          </a:p>
          <a:p>
            <a:pPr lvl="1"/>
            <a:r>
              <a:rPr lang="nb-NO" sz="2400" dirty="0" smtClean="0"/>
              <a:t>Til enhver tid 380 unge i fengsel og i </a:t>
            </a:r>
            <a:r>
              <a:rPr lang="nb-NO" sz="2400" dirty="0" smtClean="0"/>
              <a:t>360 </a:t>
            </a:r>
            <a:r>
              <a:rPr lang="nb-NO" sz="2400" dirty="0" smtClean="0"/>
              <a:t>i samfunn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6711" r="6981"/>
          <a:stretch/>
        </p:blipFill>
        <p:spPr>
          <a:xfrm>
            <a:off x="6096001" y="1325563"/>
            <a:ext cx="6095999" cy="39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6294" y="1078353"/>
            <a:ext cx="10515600" cy="828267"/>
          </a:xfrm>
        </p:spPr>
        <p:txBody>
          <a:bodyPr>
            <a:normAutofit fontScale="90000"/>
          </a:bodyPr>
          <a:lstStyle/>
          <a:p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sz="2700" dirty="0" smtClean="0"/>
              <a:t>Kort om KUBU</a:t>
            </a:r>
            <a:r>
              <a:rPr lang="nb-NO" sz="2700" dirty="0" smtClean="0"/>
              <a:t> </a:t>
            </a:r>
            <a:r>
              <a:rPr lang="nb-NO" sz="2700" dirty="0"/>
              <a:t>(departemental kjernegruppe for utsatte barn og unge) – Etatssamarbeidet om utsatte barn og unge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38200" y="1733551"/>
            <a:ext cx="10515600" cy="4791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smtClean="0"/>
              <a:t>Mål: </a:t>
            </a:r>
            <a:r>
              <a:rPr lang="nb-NO" sz="2000" i="1" dirty="0" smtClean="0"/>
              <a:t>Direktoratene </a:t>
            </a:r>
            <a:r>
              <a:rPr lang="nb-NO" sz="2000" i="1" dirty="0"/>
              <a:t>skal </a:t>
            </a:r>
            <a:r>
              <a:rPr lang="nb-NO" sz="2000" i="1" dirty="0" smtClean="0"/>
              <a:t>bidra til bedre samhandling og koordinering mellom sektorene, både når det gjelder utvikling av tjenester og </a:t>
            </a:r>
            <a:r>
              <a:rPr lang="nb-NO" sz="2000" i="1" dirty="0" smtClean="0"/>
              <a:t>implementering av innsatser. (mandat)</a:t>
            </a:r>
          </a:p>
          <a:p>
            <a:r>
              <a:rPr lang="nb-NO" sz="2000" dirty="0" smtClean="0"/>
              <a:t>13 </a:t>
            </a:r>
            <a:r>
              <a:rPr lang="nb-NO" sz="2000" dirty="0"/>
              <a:t>direktorater/etater juni </a:t>
            </a:r>
            <a:r>
              <a:rPr lang="nb-NO" sz="2000" dirty="0" smtClean="0"/>
              <a:t>2022</a:t>
            </a:r>
          </a:p>
          <a:p>
            <a:pPr lvl="1"/>
            <a:r>
              <a:rPr lang="nb-NO" sz="1800" dirty="0" smtClean="0"/>
              <a:t>Organisering – direktør, tverrgående ledergruppe og sekretariat</a:t>
            </a:r>
          </a:p>
          <a:p>
            <a:r>
              <a:rPr lang="nb-NO" sz="2000" dirty="0" smtClean="0"/>
              <a:t>Temasaker: Barn og unge psykiske helse, </a:t>
            </a:r>
            <a:r>
              <a:rPr lang="nb-NO" sz="2000" b="1" i="1" dirty="0" smtClean="0"/>
              <a:t>Barn og unge som begår kriminalitet </a:t>
            </a:r>
          </a:p>
          <a:p>
            <a:r>
              <a:rPr lang="nb-NO" sz="2000" b="1" i="1" dirty="0" smtClean="0"/>
              <a:t>Oppdrag:</a:t>
            </a:r>
          </a:p>
          <a:p>
            <a:pPr lvl="1"/>
            <a:r>
              <a:rPr lang="nb-NO" sz="2000" dirty="0" smtClean="0"/>
              <a:t>Straffegjennomføring </a:t>
            </a:r>
            <a:r>
              <a:rPr lang="nb-NO" sz="2000" dirty="0"/>
              <a:t>for aldersgruppen 18-24 år. Ledes av KDI</a:t>
            </a:r>
            <a:r>
              <a:rPr lang="nb-NO" sz="2000" dirty="0" smtClean="0"/>
              <a:t>..  </a:t>
            </a:r>
            <a:endParaRPr lang="nb-NO" sz="2000" dirty="0"/>
          </a:p>
          <a:p>
            <a:pPr lvl="1"/>
            <a:r>
              <a:rPr lang="nb-NO" sz="2000" dirty="0" smtClean="0"/>
              <a:t>Kompetanse </a:t>
            </a:r>
            <a:r>
              <a:rPr lang="nb-NO" sz="2000" dirty="0"/>
              <a:t>og praksisutvikling i kommunene. Ledes av </a:t>
            </a:r>
            <a:r>
              <a:rPr lang="nb-NO" sz="2000" dirty="0" err="1"/>
              <a:t>Bufdir</a:t>
            </a:r>
            <a:r>
              <a:rPr lang="nb-NO" sz="2000" dirty="0"/>
              <a:t>. </a:t>
            </a:r>
            <a:endParaRPr lang="nb-NO" sz="2000" dirty="0" smtClean="0"/>
          </a:p>
          <a:p>
            <a:pPr lvl="1"/>
            <a:r>
              <a:rPr lang="nb-NO" sz="2000" dirty="0" smtClean="0"/>
              <a:t>Videreutvikle Ung.no - </a:t>
            </a:r>
            <a:r>
              <a:rPr lang="nb-NO" sz="2000" smtClean="0"/>
              <a:t>DigiUng</a:t>
            </a:r>
            <a:endParaRPr lang="nb-NO" sz="2000" dirty="0"/>
          </a:p>
          <a:p>
            <a:pPr lvl="1"/>
            <a:r>
              <a:rPr lang="nb-NO" sz="2000" dirty="0" smtClean="0"/>
              <a:t>Statsforvalter</a:t>
            </a:r>
            <a:r>
              <a:rPr lang="nb-NO" sz="2000" dirty="0"/>
              <a:t>. </a:t>
            </a:r>
            <a:endParaRPr lang="nb-NO" sz="2000" dirty="0"/>
          </a:p>
          <a:p>
            <a:pPr lvl="1"/>
            <a:r>
              <a:rPr lang="nb-NO" sz="2000" dirty="0" smtClean="0"/>
              <a:t>Rusforebygging.  </a:t>
            </a:r>
            <a:endParaRPr lang="nb-NO" sz="2000" dirty="0"/>
          </a:p>
          <a:p>
            <a:pPr lvl="1"/>
            <a:r>
              <a:rPr lang="nb-NO" sz="2000" dirty="0" smtClean="0"/>
              <a:t>Forebyggende </a:t>
            </a:r>
            <a:r>
              <a:rPr lang="nb-NO" sz="2000" dirty="0"/>
              <a:t>arbeid i kommunene. Barnevernlovens § 15.1 pålegger kommunene å utarbeide en forebyggende plan for forebygging av omsorgssvikt og atferdsvansker hos barn</a:t>
            </a:r>
            <a:r>
              <a:rPr lang="nb-NO" sz="2000" dirty="0" smtClean="0"/>
              <a:t>.. </a:t>
            </a:r>
            <a:endParaRPr lang="nb-NO" sz="2000" dirty="0" smtClean="0"/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24289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71551"/>
            <a:ext cx="10515600" cy="1085850"/>
          </a:xfrm>
        </p:spPr>
        <p:txBody>
          <a:bodyPr>
            <a:normAutofit/>
          </a:bodyPr>
          <a:lstStyle/>
          <a:p>
            <a:r>
              <a:rPr lang="nb-NO" dirty="0" smtClean="0"/>
              <a:t>Oppdrag fra JD, BLD, HOD, KUD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38200" y="2266950"/>
            <a:ext cx="10515600" cy="3589338"/>
          </a:xfrm>
        </p:spPr>
        <p:txBody>
          <a:bodyPr/>
          <a:lstStyle/>
          <a:p>
            <a:r>
              <a:rPr lang="nb-NO" dirty="0" smtClean="0"/>
              <a:t>Til: 	</a:t>
            </a:r>
          </a:p>
          <a:p>
            <a:pPr lvl="1"/>
            <a:r>
              <a:rPr lang="nb-NO" sz="3200" dirty="0" smtClean="0"/>
              <a:t>Kriminalomsorgsdirektoratet – leder arbeidet</a:t>
            </a:r>
          </a:p>
          <a:p>
            <a:pPr lvl="1"/>
            <a:r>
              <a:rPr lang="nb-NO" sz="3200" dirty="0" smtClean="0"/>
              <a:t>Arbeids- og velferdsdirektoratet</a:t>
            </a:r>
          </a:p>
          <a:p>
            <a:pPr lvl="1"/>
            <a:r>
              <a:rPr lang="nb-NO" sz="3200" dirty="0" smtClean="0"/>
              <a:t>Barne-, ungdoms- og familiedirektoratet</a:t>
            </a:r>
          </a:p>
          <a:p>
            <a:pPr lvl="1"/>
            <a:r>
              <a:rPr lang="nb-NO" sz="3200" dirty="0" smtClean="0"/>
              <a:t>Helsedirektoratet</a:t>
            </a:r>
          </a:p>
          <a:p>
            <a:pPr lvl="1"/>
            <a:r>
              <a:rPr lang="nb-NO" sz="3200" dirty="0" smtClean="0"/>
              <a:t>Politidirektoratet</a:t>
            </a:r>
          </a:p>
          <a:p>
            <a:pPr lvl="1"/>
            <a:r>
              <a:rPr lang="nb-NO" sz="3200" dirty="0" smtClean="0"/>
              <a:t>Utdanningsdirektoratet</a:t>
            </a:r>
            <a:endParaRPr lang="nb-NO" sz="3200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56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53313"/>
            <a:ext cx="10515600" cy="690662"/>
          </a:xfrm>
        </p:spPr>
        <p:txBody>
          <a:bodyPr/>
          <a:lstStyle/>
          <a:p>
            <a:r>
              <a:rPr lang="nb-NO" dirty="0" smtClean="0"/>
              <a:t>Utredningen skal inneholde: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38199" y="1643975"/>
            <a:ext cx="10844719" cy="5000016"/>
          </a:xfrm>
        </p:spPr>
        <p:txBody>
          <a:bodyPr>
            <a:normAutofit/>
          </a:bodyPr>
          <a:lstStyle/>
          <a:p>
            <a:r>
              <a:rPr lang="nb-NO" sz="2000" dirty="0" smtClean="0"/>
              <a:t>Hvilke hindringer og muligheter finnes for tverrsektorielt samarbeid for aldersgruppen 18 – 24 år</a:t>
            </a:r>
          </a:p>
          <a:p>
            <a:r>
              <a:rPr lang="nb-NO" sz="2000" dirty="0" smtClean="0"/>
              <a:t>Velferdstjenestenes deltakelse før, under og etter straffegjennomføring</a:t>
            </a:r>
          </a:p>
          <a:p>
            <a:pPr marL="0" indent="0">
              <a:buNone/>
            </a:pPr>
            <a:r>
              <a:rPr lang="nb-NO" sz="2000" b="1" dirty="0" smtClean="0"/>
              <a:t>Med bakgrunn i utredningen:</a:t>
            </a:r>
          </a:p>
          <a:p>
            <a:r>
              <a:rPr lang="nb-NO" sz="2000" dirty="0" smtClean="0"/>
              <a:t>Foreslå tiltak for at unge i alderen 18 – 24 år som gjennomfører straff i fengsel og i samfunn får nødvendig hjelp og tjenester</a:t>
            </a:r>
          </a:p>
          <a:p>
            <a:r>
              <a:rPr lang="nb-NO" sz="2000" dirty="0" smtClean="0"/>
              <a:t>Unge skal involveres på egnet måte</a:t>
            </a:r>
          </a:p>
          <a:p>
            <a:r>
              <a:rPr lang="nb-NO" sz="2000" dirty="0" smtClean="0"/>
              <a:t>Både forslag til endringer i lovverk eller andre tiltak som kan føre til bedre praksis skal vurderes.</a:t>
            </a:r>
          </a:p>
          <a:p>
            <a:r>
              <a:rPr lang="nb-NO" sz="2000" dirty="0" smtClean="0"/>
              <a:t>Økonomiske og administrative konsekvenser av tiltakene skal vurderes.</a:t>
            </a:r>
          </a:p>
          <a:p>
            <a:r>
              <a:rPr lang="nb-NO" sz="2000" dirty="0" smtClean="0"/>
              <a:t>Foretas en prioritering mellom de foreslåtte tiltakene</a:t>
            </a:r>
          </a:p>
          <a:p>
            <a:r>
              <a:rPr lang="nb-NO" sz="2000" dirty="0" smtClean="0"/>
              <a:t>Oppdraget må løses innenfor virksomhetens rammer</a:t>
            </a:r>
          </a:p>
          <a:p>
            <a:r>
              <a:rPr lang="nb-NO" sz="2000" b="1" dirty="0" smtClean="0"/>
              <a:t>Frist: 1. mai 2025</a:t>
            </a:r>
            <a:r>
              <a:rPr lang="nb-NO" sz="2000" dirty="0" smtClean="0"/>
              <a:t>	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3917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1526" y="1076323"/>
            <a:ext cx="9563100" cy="1871158"/>
          </a:xfrm>
        </p:spPr>
        <p:txBody>
          <a:bodyPr>
            <a:normAutofit fontScale="90000"/>
          </a:bodyPr>
          <a:lstStyle/>
          <a:p>
            <a:r>
              <a:rPr lang="nb-NO" sz="2700" i="1" dirty="0" smtClean="0"/>
              <a:t>Spørsmål fra Barneombudet: «Hva </a:t>
            </a:r>
            <a:r>
              <a:rPr lang="nb-NO" sz="2700" i="1" dirty="0" smtClean="0"/>
              <a:t>gjør kriminalomsorgen for </a:t>
            </a:r>
            <a:r>
              <a:rPr lang="nb-NO" sz="2700" i="1" dirty="0"/>
              <a:t>å sikre kontinuitet i skolegang når ungdom flyttes fra </a:t>
            </a:r>
            <a:r>
              <a:rPr lang="nb-NO" sz="2700" i="1" dirty="0" smtClean="0"/>
              <a:t>ungdoms- </a:t>
            </a:r>
            <a:r>
              <a:rPr lang="nb-NO" sz="2700" i="1" dirty="0"/>
              <a:t>til </a:t>
            </a:r>
            <a:r>
              <a:rPr lang="nb-NO" sz="2700" i="1" dirty="0" smtClean="0"/>
              <a:t>voksenfengsel?»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617429" y="2509736"/>
            <a:ext cx="10859282" cy="406779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Ungdomsenhetene/utdanningsrådgiver samarbeider og oversender sluttrapport til den nye skoleavdelingen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>
                <a:cs typeface="+mn-cs"/>
              </a:rPr>
              <a:t>Voksenfengsler </a:t>
            </a:r>
            <a:r>
              <a:rPr lang="nb-NO" dirty="0">
                <a:cs typeface="+mn-cs"/>
              </a:rPr>
              <a:t>for kvinner har </a:t>
            </a:r>
            <a:r>
              <a:rPr lang="nb-NO" dirty="0" smtClean="0">
                <a:cs typeface="+mn-cs"/>
              </a:rPr>
              <a:t>et mer begrenset skoletilbud, </a:t>
            </a:r>
            <a:r>
              <a:rPr lang="nb-NO" dirty="0">
                <a:cs typeface="+mn-cs"/>
              </a:rPr>
              <a:t>som igjen kan gjøre det vanskelig å sikre kontinuitet i </a:t>
            </a:r>
            <a:r>
              <a:rPr lang="nb-NO" dirty="0" smtClean="0">
                <a:cs typeface="+mn-cs"/>
              </a:rPr>
              <a:t>skolegangen </a:t>
            </a:r>
            <a:r>
              <a:rPr lang="nb-NO" dirty="0">
                <a:cs typeface="+mn-cs"/>
              </a:rPr>
              <a:t>og sikre retten til opplæring for den </a:t>
            </a:r>
            <a:r>
              <a:rPr lang="nb-NO" dirty="0" smtClean="0">
                <a:cs typeface="+mn-cs"/>
              </a:rPr>
              <a:t>enkelte</a:t>
            </a:r>
          </a:p>
          <a:p>
            <a:r>
              <a:rPr lang="nb-NO" b="1" i="1" dirty="0" smtClean="0">
                <a:cs typeface="+mn-cs"/>
              </a:rPr>
              <a:t>Behov for støtte i dialog med utdanningsdirektoratet </a:t>
            </a:r>
            <a:r>
              <a:rPr lang="nb-NO" b="1" i="1" dirty="0" err="1" smtClean="0">
                <a:cs typeface="+mn-cs"/>
              </a:rPr>
              <a:t>ift</a:t>
            </a:r>
            <a:r>
              <a:rPr lang="nb-NO" b="1" i="1" dirty="0" smtClean="0">
                <a:cs typeface="+mn-cs"/>
              </a:rPr>
              <a:t> vekting av tilskudd til enheter med </a:t>
            </a:r>
            <a:r>
              <a:rPr lang="nb-NO" b="1" i="1" dirty="0" smtClean="0">
                <a:cs typeface="+mn-cs"/>
              </a:rPr>
              <a:t>unge 18 – 24 år</a:t>
            </a:r>
            <a:r>
              <a:rPr lang="nb-NO" dirty="0" smtClean="0">
                <a:cs typeface="+mn-cs"/>
              </a:rPr>
              <a:t>. </a:t>
            </a:r>
            <a:r>
              <a:rPr lang="nb-NO" dirty="0" smtClean="0">
                <a:cs typeface="+mn-cs"/>
              </a:rPr>
              <a:t>Per i dag kun vekting av tilskudd til u. 18 plasser.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>
                <a:cs typeface="+mn-cs"/>
              </a:rPr>
              <a:t>Skolen </a:t>
            </a:r>
            <a:r>
              <a:rPr lang="nb-NO" dirty="0" smtClean="0">
                <a:cs typeface="+mn-cs"/>
              </a:rPr>
              <a:t>uttaler at </a:t>
            </a:r>
            <a:r>
              <a:rPr lang="nb-NO" dirty="0" smtClean="0">
                <a:cs typeface="+mn-cs"/>
              </a:rPr>
              <a:t>skolegang </a:t>
            </a:r>
            <a:r>
              <a:rPr lang="nb-NO" dirty="0">
                <a:cs typeface="+mn-cs"/>
              </a:rPr>
              <a:t>i for liten grad </a:t>
            </a:r>
            <a:r>
              <a:rPr lang="nb-NO" dirty="0" smtClean="0">
                <a:cs typeface="+mn-cs"/>
              </a:rPr>
              <a:t>hensyn tas </a:t>
            </a:r>
            <a:r>
              <a:rPr lang="nb-NO" dirty="0">
                <a:cs typeface="+mn-cs"/>
              </a:rPr>
              <a:t>ved </a:t>
            </a:r>
            <a:r>
              <a:rPr lang="nb-NO" dirty="0" smtClean="0">
                <a:cs typeface="+mn-cs"/>
              </a:rPr>
              <a:t>overføring til andre fengsler. </a:t>
            </a:r>
            <a:r>
              <a:rPr lang="nb-NO" dirty="0">
                <a:cs typeface="+mn-cs"/>
              </a:rPr>
              <a:t>Dom og </a:t>
            </a:r>
            <a:r>
              <a:rPr lang="nb-NO" dirty="0" err="1" smtClean="0">
                <a:cs typeface="+mn-cs"/>
              </a:rPr>
              <a:t>atferdsvurderinger</a:t>
            </a:r>
            <a:r>
              <a:rPr lang="nb-NO" dirty="0" smtClean="0">
                <a:cs typeface="+mn-cs"/>
              </a:rPr>
              <a:t> </a:t>
            </a:r>
            <a:r>
              <a:rPr lang="nb-NO" dirty="0">
                <a:cs typeface="+mn-cs"/>
              </a:rPr>
              <a:t>veier </a:t>
            </a:r>
            <a:r>
              <a:rPr lang="nb-NO" dirty="0" smtClean="0">
                <a:cs typeface="+mn-cs"/>
              </a:rPr>
              <a:t>ofte </a:t>
            </a:r>
            <a:r>
              <a:rPr lang="nb-NO" dirty="0">
                <a:cs typeface="+mn-cs"/>
              </a:rPr>
              <a:t>tyngre enn behovet for tilpasset skolegang. Større utfordringer å sikre kontinuitet på høyere sikkerhet.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3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iminalomsorgen_Fargetema">
  <a:themeElements>
    <a:clrScheme name="Kriminalomsorgen_Fargepalett">
      <a:dk1>
        <a:srgbClr val="000000"/>
      </a:dk1>
      <a:lt1>
        <a:srgbClr val="FFFFFF"/>
      </a:lt1>
      <a:dk2>
        <a:srgbClr val="004188"/>
      </a:dk2>
      <a:lt2>
        <a:srgbClr val="BEBEBE"/>
      </a:lt2>
      <a:accent1>
        <a:srgbClr val="D6BB78"/>
      </a:accent1>
      <a:accent2>
        <a:srgbClr val="004087"/>
      </a:accent2>
      <a:accent3>
        <a:srgbClr val="BDBEBD"/>
      </a:accent3>
      <a:accent4>
        <a:srgbClr val="E62F36"/>
      </a:accent4>
      <a:accent5>
        <a:srgbClr val="575856"/>
      </a:accent5>
      <a:accent6>
        <a:srgbClr val="EAEAEA"/>
      </a:accent6>
      <a:hlink>
        <a:srgbClr val="004188"/>
      </a:hlink>
      <a:folHlink>
        <a:srgbClr val="E73037"/>
      </a:folHlink>
    </a:clrScheme>
    <a:fontScheme name="Egendefinert 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 april 2022[51]  -  Skrivebeskyttet" id="{FA76F802-4EF7-4546-A864-8D8CF2317D93}" vid="{8E418519-DC32-D24D-8DF3-9D26A8D670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0E57CF112CAA43B437CC20C1BEB8EF" ma:contentTypeVersion="7" ma:contentTypeDescription="Opprett et nytt dokument." ma:contentTypeScope="" ma:versionID="aa8b0224d593392d0c17999310d2e5cb">
  <xsd:schema xmlns:xsd="http://www.w3.org/2001/XMLSchema" xmlns:xs="http://www.w3.org/2001/XMLSchema" xmlns:p="http://schemas.microsoft.com/office/2006/metadata/properties" xmlns:ns2="2413a52b-b82e-4c3d-ba88-cee48cf1b244" xmlns:ns3="f12b9f8f-f51a-4d1c-8519-9a55a1329400" targetNamespace="http://schemas.microsoft.com/office/2006/metadata/properties" ma:root="true" ma:fieldsID="0bbbdeea14e04e40638bfaf8ab2056e6" ns2:_="" ns3:_="">
    <xsd:import namespace="2413a52b-b82e-4c3d-ba88-cee48cf1b244"/>
    <xsd:import namespace="f12b9f8f-f51a-4d1c-8519-9a55a1329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3a52b-b82e-4c3d-ba88-cee48cf1b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9f8f-f51a-4d1c-8519-9a55a1329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D1645A-03DF-4853-8F03-C1364E61AE03}"/>
</file>

<file path=customXml/itemProps2.xml><?xml version="1.0" encoding="utf-8"?>
<ds:datastoreItem xmlns:ds="http://schemas.openxmlformats.org/officeDocument/2006/customXml" ds:itemID="{C551FA89-1031-4958-8925-97B4A7406D65}"/>
</file>

<file path=customXml/itemProps3.xml><?xml version="1.0" encoding="utf-8"?>
<ds:datastoreItem xmlns:ds="http://schemas.openxmlformats.org/officeDocument/2006/customXml" ds:itemID="{5D031259-3645-4349-98CA-605CB386E29B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580</TotalTime>
  <Words>471</Words>
  <Application>Microsoft Office PowerPoint</Application>
  <PresentationFormat>Widescreen</PresentationFormat>
  <Paragraphs>57</Paragraphs>
  <Slides>6</Slides>
  <Notes>2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Kriminalomsorgen_Fargetema</vt:lpstr>
      <vt:lpstr>Oppdrag om tverrsektorielt samarbeid knyttet til straffegjennomføring 18 – 24 år</vt:lpstr>
      <vt:lpstr>Hvorfor fokus på målgruppen 18 – 24 år?</vt:lpstr>
      <vt:lpstr> Kort om KUBU (departemental kjernegruppe for utsatte barn og unge) – Etatssamarbeidet om utsatte barn og unge  </vt:lpstr>
      <vt:lpstr>Oppdrag fra JD, BLD, HOD, KUD </vt:lpstr>
      <vt:lpstr>Utredningen skal inneholde:</vt:lpstr>
      <vt:lpstr>Spørsmål fra Barneombudet: «Hva gjør kriminalomsorgen for å sikre kontinuitet i skolegang når ungdom flyttes fra ungdoms- til voksenfengsel?»   </vt:lpstr>
    </vt:vector>
  </TitlesOfParts>
  <Company>Kriminalomsorgsdirektoratet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FOKO - 2023</dc:title>
  <dc:creator>Tandberg Kristin (KDI)</dc:creator>
  <cp:lastModifiedBy>Tandberg Kristin (KDI)</cp:lastModifiedBy>
  <cp:revision>21</cp:revision>
  <dcterms:created xsi:type="dcterms:W3CDTF">2023-10-30T08:12:47Z</dcterms:created>
  <dcterms:modified xsi:type="dcterms:W3CDTF">2024-02-13T13:45:38Z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0x010100DA0E57CF112CAA43B437CC20C1BEB8EF</vt:lpwstr>
  </property>
</Properties>
</file>