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0"/>
  </p:notesMasterIdLst>
  <p:sldIdLst>
    <p:sldId id="258" r:id="rId5"/>
    <p:sldId id="281" r:id="rId6"/>
    <p:sldId id="283" r:id="rId7"/>
    <p:sldId id="285" r:id="rId8"/>
    <p:sldId id="257" r:id="rId9"/>
    <p:sldId id="284" r:id="rId10"/>
    <p:sldId id="286" r:id="rId11"/>
    <p:sldId id="276" r:id="rId12"/>
    <p:sldId id="287" r:id="rId13"/>
    <p:sldId id="273" r:id="rId14"/>
    <p:sldId id="259" r:id="rId15"/>
    <p:sldId id="271" r:id="rId16"/>
    <p:sldId id="260" r:id="rId17"/>
    <p:sldId id="261" r:id="rId18"/>
    <p:sldId id="263" r:id="rId19"/>
    <p:sldId id="267" r:id="rId20"/>
    <p:sldId id="279" r:id="rId21"/>
    <p:sldId id="268" r:id="rId22"/>
    <p:sldId id="277" r:id="rId23"/>
    <p:sldId id="269" r:id="rId24"/>
    <p:sldId id="278" r:id="rId25"/>
    <p:sldId id="275" r:id="rId26"/>
    <p:sldId id="274" r:id="rId27"/>
    <p:sldId id="264" r:id="rId28"/>
    <p:sldId id="265"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E"/>
    <a:srgbClr val="E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E0385-A310-425B-893E-EEF34773CBBC}" v="11" dt="2024-02-12T12:40:21.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14" autoAdjust="0"/>
  </p:normalViewPr>
  <p:slideViewPr>
    <p:cSldViewPr snapToGrid="0">
      <p:cViewPr varScale="1">
        <p:scale>
          <a:sx n="51" d="100"/>
          <a:sy n="51" d="100"/>
        </p:scale>
        <p:origin x="12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83078-B20F-40A7-91C6-B312F495A13E}" type="doc">
      <dgm:prSet loTypeId="urn:microsoft.com/office/officeart/2005/8/layout/hProcess11" loCatId="process" qsTypeId="urn:microsoft.com/office/officeart/2005/8/quickstyle/simple1" qsCatId="simple" csTypeId="urn:microsoft.com/office/officeart/2005/8/colors/colorful3" csCatId="colorful" phldr="1"/>
      <dgm:spPr/>
    </dgm:pt>
    <dgm:pt modelId="{E5288B03-03A0-4D1D-BAC3-36A266EB925A}">
      <dgm:prSet phldrT="[Tekst]" phldr="0"/>
      <dgm:spPr/>
      <dgm:t>
        <a:bodyPr/>
        <a:lstStyle/>
        <a:p>
          <a:pPr rtl="0"/>
          <a:r>
            <a:rPr lang="nb-NO" dirty="0">
              <a:latin typeface="Calibri Light"/>
            </a:rPr>
            <a:t>Bekymring</a:t>
          </a:r>
          <a:endParaRPr lang="nb-NO" dirty="0"/>
        </a:p>
      </dgm:t>
    </dgm:pt>
    <dgm:pt modelId="{1D7F11BE-5AD6-4D1B-9F52-CF0F91006849}" type="parTrans" cxnId="{663BD19D-95D5-4956-A582-D28E342A3055}">
      <dgm:prSet/>
      <dgm:spPr/>
      <dgm:t>
        <a:bodyPr/>
        <a:lstStyle/>
        <a:p>
          <a:endParaRPr lang="nb-NO"/>
        </a:p>
      </dgm:t>
    </dgm:pt>
    <dgm:pt modelId="{6D351A4E-0717-4754-AB47-2C4CFD3B00BA}" type="sibTrans" cxnId="{663BD19D-95D5-4956-A582-D28E342A3055}">
      <dgm:prSet/>
      <dgm:spPr/>
      <dgm:t>
        <a:bodyPr/>
        <a:lstStyle/>
        <a:p>
          <a:endParaRPr lang="nb-NO"/>
        </a:p>
      </dgm:t>
    </dgm:pt>
    <dgm:pt modelId="{E72A2418-01B7-4DCB-898F-EB57D9ECEB30}">
      <dgm:prSet phldrT="[Tekst]" phldr="0"/>
      <dgm:spPr/>
      <dgm:t>
        <a:bodyPr/>
        <a:lstStyle/>
        <a:p>
          <a:pPr rtl="0"/>
          <a:r>
            <a:rPr lang="nb-NO" dirty="0">
              <a:latin typeface="Calibri Light"/>
            </a:rPr>
            <a:t>Henvisning</a:t>
          </a:r>
          <a:endParaRPr lang="nb-NO" dirty="0"/>
        </a:p>
      </dgm:t>
    </dgm:pt>
    <dgm:pt modelId="{A8F6C78E-8196-43CA-B436-04D894B7FA6F}" type="sibTrans" cxnId="{D69C3E4A-A044-4417-9426-0BCE3E85B1B6}">
      <dgm:prSet/>
      <dgm:spPr/>
      <dgm:t>
        <a:bodyPr/>
        <a:lstStyle/>
        <a:p>
          <a:endParaRPr lang="nb-NO"/>
        </a:p>
      </dgm:t>
    </dgm:pt>
    <dgm:pt modelId="{A9B8CCA8-C5F7-43CC-8C7E-45765922AA97}" type="parTrans" cxnId="{D69C3E4A-A044-4417-9426-0BCE3E85B1B6}">
      <dgm:prSet/>
      <dgm:spPr/>
      <dgm:t>
        <a:bodyPr/>
        <a:lstStyle/>
        <a:p>
          <a:endParaRPr lang="nb-NO"/>
        </a:p>
      </dgm:t>
    </dgm:pt>
    <dgm:pt modelId="{99108084-6947-49C8-BAC8-9533D6F917E4}">
      <dgm:prSet phldrT="[Tekst]" phldr="0"/>
      <dgm:spPr/>
      <dgm:t>
        <a:bodyPr/>
        <a:lstStyle/>
        <a:p>
          <a:pPr rtl="0"/>
          <a:r>
            <a:rPr lang="nb-NO" dirty="0"/>
            <a:t>Sakkyndig vurdering</a:t>
          </a:r>
        </a:p>
      </dgm:t>
    </dgm:pt>
    <dgm:pt modelId="{3E0DFE2F-200E-4F29-9F67-40B6DC65D103}" type="sibTrans" cxnId="{3C7329A1-675A-4850-BEE5-593F38B022A7}">
      <dgm:prSet/>
      <dgm:spPr/>
      <dgm:t>
        <a:bodyPr/>
        <a:lstStyle/>
        <a:p>
          <a:endParaRPr lang="nb-NO"/>
        </a:p>
      </dgm:t>
    </dgm:pt>
    <dgm:pt modelId="{261DD850-2217-4F87-9B85-F0E599150200}" type="parTrans" cxnId="{3C7329A1-675A-4850-BEE5-593F38B022A7}">
      <dgm:prSet/>
      <dgm:spPr/>
      <dgm:t>
        <a:bodyPr/>
        <a:lstStyle/>
        <a:p>
          <a:endParaRPr lang="nb-NO"/>
        </a:p>
      </dgm:t>
    </dgm:pt>
    <dgm:pt modelId="{2388FFD3-8919-4B34-B81D-66CEC8439A60}">
      <dgm:prSet phldrT="[Tekst]" phldr="0"/>
      <dgm:spPr/>
      <dgm:t>
        <a:bodyPr/>
        <a:lstStyle/>
        <a:p>
          <a:r>
            <a:rPr lang="nb-NO" dirty="0">
              <a:latin typeface="Calibri Light"/>
            </a:rPr>
            <a:t>Enkeltvedtak</a:t>
          </a:r>
          <a:endParaRPr lang="nb-NO" dirty="0"/>
        </a:p>
      </dgm:t>
    </dgm:pt>
    <dgm:pt modelId="{F3241C3E-6B13-44E7-9151-0127F5DD4E96}" type="sibTrans" cxnId="{26B9DB81-E734-45AB-B2CB-79F0F70978B5}">
      <dgm:prSet/>
      <dgm:spPr/>
      <dgm:t>
        <a:bodyPr/>
        <a:lstStyle/>
        <a:p>
          <a:endParaRPr lang="nb-NO"/>
        </a:p>
      </dgm:t>
    </dgm:pt>
    <dgm:pt modelId="{32DF49DF-7188-4273-B30B-4A33ABC823B7}" type="parTrans" cxnId="{26B9DB81-E734-45AB-B2CB-79F0F70978B5}">
      <dgm:prSet/>
      <dgm:spPr/>
      <dgm:t>
        <a:bodyPr/>
        <a:lstStyle/>
        <a:p>
          <a:endParaRPr lang="nb-NO"/>
        </a:p>
      </dgm:t>
    </dgm:pt>
    <dgm:pt modelId="{65AB2DBB-4600-4A49-9AE1-518D8F7F5663}">
      <dgm:prSet phldr="0"/>
      <dgm:spPr/>
      <dgm:t>
        <a:bodyPr/>
        <a:lstStyle/>
        <a:p>
          <a:r>
            <a:rPr lang="nb-NO" dirty="0">
              <a:latin typeface="Calibri Light"/>
            </a:rPr>
            <a:t>Gjennomføring</a:t>
          </a:r>
        </a:p>
      </dgm:t>
    </dgm:pt>
    <dgm:pt modelId="{0C4D79BE-952A-4EC1-93FC-CF2B6B88198F}" type="sibTrans" cxnId="{C7A50E5B-76E8-4607-B7B0-42F3139046CB}">
      <dgm:prSet/>
      <dgm:spPr/>
      <dgm:t>
        <a:bodyPr/>
        <a:lstStyle/>
        <a:p>
          <a:endParaRPr lang="nb-NO"/>
        </a:p>
      </dgm:t>
    </dgm:pt>
    <dgm:pt modelId="{D8001CD1-460C-46A5-8731-84CE0B811673}" type="parTrans" cxnId="{C7A50E5B-76E8-4607-B7B0-42F3139046CB}">
      <dgm:prSet/>
      <dgm:spPr/>
      <dgm:t>
        <a:bodyPr/>
        <a:lstStyle/>
        <a:p>
          <a:endParaRPr lang="nb-NO"/>
        </a:p>
      </dgm:t>
    </dgm:pt>
    <dgm:pt modelId="{D8B4C74B-187A-4EE4-BBCF-2D9426BD9B69}">
      <dgm:prSet phldr="0"/>
      <dgm:spPr/>
      <dgm:t>
        <a:bodyPr/>
        <a:lstStyle/>
        <a:p>
          <a:pPr rtl="0"/>
          <a:r>
            <a:rPr lang="nb-NO" dirty="0">
              <a:latin typeface="Calibri Light"/>
            </a:rPr>
            <a:t>Evaluering og rapportering</a:t>
          </a:r>
        </a:p>
      </dgm:t>
    </dgm:pt>
    <dgm:pt modelId="{857917F0-1B84-4599-A518-7D172118B0B1}" type="sibTrans" cxnId="{9B915C58-EEF5-47B6-9E76-F1F4C05A9B39}">
      <dgm:prSet/>
      <dgm:spPr/>
      <dgm:t>
        <a:bodyPr/>
        <a:lstStyle/>
        <a:p>
          <a:endParaRPr lang="nb-NO"/>
        </a:p>
      </dgm:t>
    </dgm:pt>
    <dgm:pt modelId="{EAA6F428-FC49-40AE-8D9F-25E37DEA9BF0}" type="parTrans" cxnId="{9B915C58-EEF5-47B6-9E76-F1F4C05A9B39}">
      <dgm:prSet/>
      <dgm:spPr/>
      <dgm:t>
        <a:bodyPr/>
        <a:lstStyle/>
        <a:p>
          <a:endParaRPr lang="nb-NO"/>
        </a:p>
      </dgm:t>
    </dgm:pt>
    <dgm:pt modelId="{62246F68-592E-43F6-8255-630F7C2C511F}" type="pres">
      <dgm:prSet presAssocID="{7CB83078-B20F-40A7-91C6-B312F495A13E}" presName="Name0" presStyleCnt="0">
        <dgm:presLayoutVars>
          <dgm:dir/>
          <dgm:resizeHandles val="exact"/>
        </dgm:presLayoutVars>
      </dgm:prSet>
      <dgm:spPr/>
    </dgm:pt>
    <dgm:pt modelId="{5C508CB3-F98E-4A3A-9770-5A80A6CDDD30}" type="pres">
      <dgm:prSet presAssocID="{7CB83078-B20F-40A7-91C6-B312F495A13E}" presName="arrow" presStyleLbl="bgShp" presStyleIdx="0" presStyleCnt="1"/>
      <dgm:spPr/>
    </dgm:pt>
    <dgm:pt modelId="{261FC528-4748-4147-9128-AE118476B0EA}" type="pres">
      <dgm:prSet presAssocID="{7CB83078-B20F-40A7-91C6-B312F495A13E}" presName="points" presStyleCnt="0"/>
      <dgm:spPr/>
    </dgm:pt>
    <dgm:pt modelId="{48FEB4F0-CEEC-4992-AC38-D0A160677DBA}" type="pres">
      <dgm:prSet presAssocID="{E5288B03-03A0-4D1D-BAC3-36A266EB925A}" presName="compositeA" presStyleCnt="0"/>
      <dgm:spPr/>
    </dgm:pt>
    <dgm:pt modelId="{D902803C-60C6-4985-9886-11F761585CF3}" type="pres">
      <dgm:prSet presAssocID="{E5288B03-03A0-4D1D-BAC3-36A266EB925A}" presName="textA" presStyleLbl="revTx" presStyleIdx="0" presStyleCnt="6">
        <dgm:presLayoutVars>
          <dgm:bulletEnabled val="1"/>
        </dgm:presLayoutVars>
      </dgm:prSet>
      <dgm:spPr/>
    </dgm:pt>
    <dgm:pt modelId="{A6650377-645F-4079-85E6-D724986C4CCE}" type="pres">
      <dgm:prSet presAssocID="{E5288B03-03A0-4D1D-BAC3-36A266EB925A}" presName="circleA" presStyleLbl="node1" presStyleIdx="0" presStyleCnt="6"/>
      <dgm:spPr/>
    </dgm:pt>
    <dgm:pt modelId="{1187F2E1-1A78-4A46-8B33-7B8D99776391}" type="pres">
      <dgm:prSet presAssocID="{E5288B03-03A0-4D1D-BAC3-36A266EB925A}" presName="spaceA" presStyleCnt="0"/>
      <dgm:spPr/>
    </dgm:pt>
    <dgm:pt modelId="{76297957-B37C-4B38-B9CB-84FC4C2E40A2}" type="pres">
      <dgm:prSet presAssocID="{6D351A4E-0717-4754-AB47-2C4CFD3B00BA}" presName="space" presStyleCnt="0"/>
      <dgm:spPr/>
    </dgm:pt>
    <dgm:pt modelId="{4C4343CF-1575-4A52-9CF0-74BB65BB7EC5}" type="pres">
      <dgm:prSet presAssocID="{E72A2418-01B7-4DCB-898F-EB57D9ECEB30}" presName="compositeB" presStyleCnt="0"/>
      <dgm:spPr/>
    </dgm:pt>
    <dgm:pt modelId="{90B8FEDF-E07E-497A-9E13-CAAFE2EBD113}" type="pres">
      <dgm:prSet presAssocID="{E72A2418-01B7-4DCB-898F-EB57D9ECEB30}" presName="textB" presStyleLbl="revTx" presStyleIdx="1" presStyleCnt="6">
        <dgm:presLayoutVars>
          <dgm:bulletEnabled val="1"/>
        </dgm:presLayoutVars>
      </dgm:prSet>
      <dgm:spPr/>
    </dgm:pt>
    <dgm:pt modelId="{87915396-DF18-43D3-87BA-008A82716E63}" type="pres">
      <dgm:prSet presAssocID="{E72A2418-01B7-4DCB-898F-EB57D9ECEB30}" presName="circleB" presStyleLbl="node1" presStyleIdx="1" presStyleCnt="6"/>
      <dgm:spPr/>
    </dgm:pt>
    <dgm:pt modelId="{F7A2DE3D-1F8C-4781-BA36-653BCD98D2E9}" type="pres">
      <dgm:prSet presAssocID="{E72A2418-01B7-4DCB-898F-EB57D9ECEB30}" presName="spaceB" presStyleCnt="0"/>
      <dgm:spPr/>
    </dgm:pt>
    <dgm:pt modelId="{3E2D1FAA-D2D1-4036-BB6C-779B73B51565}" type="pres">
      <dgm:prSet presAssocID="{A8F6C78E-8196-43CA-B436-04D894B7FA6F}" presName="space" presStyleCnt="0"/>
      <dgm:spPr/>
    </dgm:pt>
    <dgm:pt modelId="{39DC6AFF-12C7-4822-8CB9-08D9E36526C8}" type="pres">
      <dgm:prSet presAssocID="{99108084-6947-49C8-BAC8-9533D6F917E4}" presName="compositeA" presStyleCnt="0"/>
      <dgm:spPr/>
    </dgm:pt>
    <dgm:pt modelId="{3E1CFBDF-49B0-497D-9571-FE1262C2164B}" type="pres">
      <dgm:prSet presAssocID="{99108084-6947-49C8-BAC8-9533D6F917E4}" presName="textA" presStyleLbl="revTx" presStyleIdx="2" presStyleCnt="6">
        <dgm:presLayoutVars>
          <dgm:bulletEnabled val="1"/>
        </dgm:presLayoutVars>
      </dgm:prSet>
      <dgm:spPr/>
    </dgm:pt>
    <dgm:pt modelId="{861D4A0E-AF09-4424-8989-7E6A04C57071}" type="pres">
      <dgm:prSet presAssocID="{99108084-6947-49C8-BAC8-9533D6F917E4}" presName="circleA" presStyleLbl="node1" presStyleIdx="2" presStyleCnt="6"/>
      <dgm:spPr/>
    </dgm:pt>
    <dgm:pt modelId="{CECFC334-DD02-427F-9261-81A10EF0413F}" type="pres">
      <dgm:prSet presAssocID="{99108084-6947-49C8-BAC8-9533D6F917E4}" presName="spaceA" presStyleCnt="0"/>
      <dgm:spPr/>
    </dgm:pt>
    <dgm:pt modelId="{436814E1-1B4E-4F51-8562-5E568C79A7B2}" type="pres">
      <dgm:prSet presAssocID="{3E0DFE2F-200E-4F29-9F67-40B6DC65D103}" presName="space" presStyleCnt="0"/>
      <dgm:spPr/>
    </dgm:pt>
    <dgm:pt modelId="{D16906C7-3280-444F-898A-596EE7E584B7}" type="pres">
      <dgm:prSet presAssocID="{2388FFD3-8919-4B34-B81D-66CEC8439A60}" presName="compositeB" presStyleCnt="0"/>
      <dgm:spPr/>
    </dgm:pt>
    <dgm:pt modelId="{2926262D-5A6B-4FED-AEE7-EEE6DD05AC5B}" type="pres">
      <dgm:prSet presAssocID="{2388FFD3-8919-4B34-B81D-66CEC8439A60}" presName="textB" presStyleLbl="revTx" presStyleIdx="3" presStyleCnt="6">
        <dgm:presLayoutVars>
          <dgm:bulletEnabled val="1"/>
        </dgm:presLayoutVars>
      </dgm:prSet>
      <dgm:spPr/>
    </dgm:pt>
    <dgm:pt modelId="{8EFE3268-F5FF-4133-A80F-928BA07B6B3B}" type="pres">
      <dgm:prSet presAssocID="{2388FFD3-8919-4B34-B81D-66CEC8439A60}" presName="circleB" presStyleLbl="node1" presStyleIdx="3" presStyleCnt="6"/>
      <dgm:spPr/>
    </dgm:pt>
    <dgm:pt modelId="{89B3D15B-85E7-47F8-A050-63EC083E3291}" type="pres">
      <dgm:prSet presAssocID="{2388FFD3-8919-4B34-B81D-66CEC8439A60}" presName="spaceB" presStyleCnt="0"/>
      <dgm:spPr/>
    </dgm:pt>
    <dgm:pt modelId="{8884C1B7-0068-4745-889C-8F0DBB3AF654}" type="pres">
      <dgm:prSet presAssocID="{F3241C3E-6B13-44E7-9151-0127F5DD4E96}" presName="space" presStyleCnt="0"/>
      <dgm:spPr/>
    </dgm:pt>
    <dgm:pt modelId="{DF477019-8F2F-46AA-BCC8-C5B3D5014315}" type="pres">
      <dgm:prSet presAssocID="{65AB2DBB-4600-4A49-9AE1-518D8F7F5663}" presName="compositeA" presStyleCnt="0"/>
      <dgm:spPr/>
    </dgm:pt>
    <dgm:pt modelId="{41220DF1-6B6C-4E84-9A5B-094A162B08B4}" type="pres">
      <dgm:prSet presAssocID="{65AB2DBB-4600-4A49-9AE1-518D8F7F5663}" presName="textA" presStyleLbl="revTx" presStyleIdx="4" presStyleCnt="6">
        <dgm:presLayoutVars>
          <dgm:bulletEnabled val="1"/>
        </dgm:presLayoutVars>
      </dgm:prSet>
      <dgm:spPr/>
    </dgm:pt>
    <dgm:pt modelId="{79D53D6F-6BB0-475B-A2B7-0187727A1593}" type="pres">
      <dgm:prSet presAssocID="{65AB2DBB-4600-4A49-9AE1-518D8F7F5663}" presName="circleA" presStyleLbl="node1" presStyleIdx="4" presStyleCnt="6"/>
      <dgm:spPr/>
    </dgm:pt>
    <dgm:pt modelId="{386615B4-D644-4712-B78D-6A5536A935D9}" type="pres">
      <dgm:prSet presAssocID="{65AB2DBB-4600-4A49-9AE1-518D8F7F5663}" presName="spaceA" presStyleCnt="0"/>
      <dgm:spPr/>
    </dgm:pt>
    <dgm:pt modelId="{4CA49511-AA77-4D7F-9A5C-4172E6480905}" type="pres">
      <dgm:prSet presAssocID="{0C4D79BE-952A-4EC1-93FC-CF2B6B88198F}" presName="space" presStyleCnt="0"/>
      <dgm:spPr/>
    </dgm:pt>
    <dgm:pt modelId="{23539420-8985-4023-9E89-CB28A34F824D}" type="pres">
      <dgm:prSet presAssocID="{D8B4C74B-187A-4EE4-BBCF-2D9426BD9B69}" presName="compositeB" presStyleCnt="0"/>
      <dgm:spPr/>
    </dgm:pt>
    <dgm:pt modelId="{A653C773-21F7-4057-AB06-43BE0D1400F6}" type="pres">
      <dgm:prSet presAssocID="{D8B4C74B-187A-4EE4-BBCF-2D9426BD9B69}" presName="textB" presStyleLbl="revTx" presStyleIdx="5" presStyleCnt="6">
        <dgm:presLayoutVars>
          <dgm:bulletEnabled val="1"/>
        </dgm:presLayoutVars>
      </dgm:prSet>
      <dgm:spPr/>
    </dgm:pt>
    <dgm:pt modelId="{0AD9DB88-2D4D-46E1-AEFD-7AEEBB35B4D6}" type="pres">
      <dgm:prSet presAssocID="{D8B4C74B-187A-4EE4-BBCF-2D9426BD9B69}" presName="circleB" presStyleLbl="node1" presStyleIdx="5" presStyleCnt="6"/>
      <dgm:spPr/>
    </dgm:pt>
    <dgm:pt modelId="{63E588DE-D89A-41E6-BD40-32E8512EA479}" type="pres">
      <dgm:prSet presAssocID="{D8B4C74B-187A-4EE4-BBCF-2D9426BD9B69}" presName="spaceB" presStyleCnt="0"/>
      <dgm:spPr/>
    </dgm:pt>
  </dgm:ptLst>
  <dgm:cxnLst>
    <dgm:cxn modelId="{F6ABEA0E-A757-4274-8B51-B5D015EA3E0C}" type="presOf" srcId="{2388FFD3-8919-4B34-B81D-66CEC8439A60}" destId="{2926262D-5A6B-4FED-AEE7-EEE6DD05AC5B}" srcOrd="0" destOrd="0" presId="urn:microsoft.com/office/officeart/2005/8/layout/hProcess11"/>
    <dgm:cxn modelId="{F7383837-8277-4C96-B73C-575EA1D2B829}" type="presOf" srcId="{65AB2DBB-4600-4A49-9AE1-518D8F7F5663}" destId="{41220DF1-6B6C-4E84-9A5B-094A162B08B4}" srcOrd="0" destOrd="0" presId="urn:microsoft.com/office/officeart/2005/8/layout/hProcess11"/>
    <dgm:cxn modelId="{C7A50E5B-76E8-4607-B7B0-42F3139046CB}" srcId="{7CB83078-B20F-40A7-91C6-B312F495A13E}" destId="{65AB2DBB-4600-4A49-9AE1-518D8F7F5663}" srcOrd="4" destOrd="0" parTransId="{D8001CD1-460C-46A5-8731-84CE0B811673}" sibTransId="{0C4D79BE-952A-4EC1-93FC-CF2B6B88198F}"/>
    <dgm:cxn modelId="{552DB461-062D-47A3-AD02-C9CAD4BE5B8D}" type="presOf" srcId="{E5288B03-03A0-4D1D-BAC3-36A266EB925A}" destId="{D902803C-60C6-4985-9886-11F761585CF3}" srcOrd="0" destOrd="0" presId="urn:microsoft.com/office/officeart/2005/8/layout/hProcess11"/>
    <dgm:cxn modelId="{D69C3E4A-A044-4417-9426-0BCE3E85B1B6}" srcId="{7CB83078-B20F-40A7-91C6-B312F495A13E}" destId="{E72A2418-01B7-4DCB-898F-EB57D9ECEB30}" srcOrd="1" destOrd="0" parTransId="{A9B8CCA8-C5F7-43CC-8C7E-45765922AA97}" sibTransId="{A8F6C78E-8196-43CA-B436-04D894B7FA6F}"/>
    <dgm:cxn modelId="{9B915C58-EEF5-47B6-9E76-F1F4C05A9B39}" srcId="{7CB83078-B20F-40A7-91C6-B312F495A13E}" destId="{D8B4C74B-187A-4EE4-BBCF-2D9426BD9B69}" srcOrd="5" destOrd="0" parTransId="{EAA6F428-FC49-40AE-8D9F-25E37DEA9BF0}" sibTransId="{857917F0-1B84-4599-A518-7D172118B0B1}"/>
    <dgm:cxn modelId="{AA716979-58FB-4B01-B615-E8430776F00C}" type="presOf" srcId="{7CB83078-B20F-40A7-91C6-B312F495A13E}" destId="{62246F68-592E-43F6-8255-630F7C2C511F}" srcOrd="0" destOrd="0" presId="urn:microsoft.com/office/officeart/2005/8/layout/hProcess11"/>
    <dgm:cxn modelId="{26B9DB81-E734-45AB-B2CB-79F0F70978B5}" srcId="{7CB83078-B20F-40A7-91C6-B312F495A13E}" destId="{2388FFD3-8919-4B34-B81D-66CEC8439A60}" srcOrd="3" destOrd="0" parTransId="{32DF49DF-7188-4273-B30B-4A33ABC823B7}" sibTransId="{F3241C3E-6B13-44E7-9151-0127F5DD4E96}"/>
    <dgm:cxn modelId="{663BD19D-95D5-4956-A582-D28E342A3055}" srcId="{7CB83078-B20F-40A7-91C6-B312F495A13E}" destId="{E5288B03-03A0-4D1D-BAC3-36A266EB925A}" srcOrd="0" destOrd="0" parTransId="{1D7F11BE-5AD6-4D1B-9F52-CF0F91006849}" sibTransId="{6D351A4E-0717-4754-AB47-2C4CFD3B00BA}"/>
    <dgm:cxn modelId="{3C7329A1-675A-4850-BEE5-593F38B022A7}" srcId="{7CB83078-B20F-40A7-91C6-B312F495A13E}" destId="{99108084-6947-49C8-BAC8-9533D6F917E4}" srcOrd="2" destOrd="0" parTransId="{261DD850-2217-4F87-9B85-F0E599150200}" sibTransId="{3E0DFE2F-200E-4F29-9F67-40B6DC65D103}"/>
    <dgm:cxn modelId="{77F9D9B5-83C5-4A4A-AF91-2D045911E9C4}" type="presOf" srcId="{99108084-6947-49C8-BAC8-9533D6F917E4}" destId="{3E1CFBDF-49B0-497D-9571-FE1262C2164B}" srcOrd="0" destOrd="0" presId="urn:microsoft.com/office/officeart/2005/8/layout/hProcess11"/>
    <dgm:cxn modelId="{29F2AADA-4130-46C2-80B1-FE0374D13A97}" type="presOf" srcId="{D8B4C74B-187A-4EE4-BBCF-2D9426BD9B69}" destId="{A653C773-21F7-4057-AB06-43BE0D1400F6}" srcOrd="0" destOrd="0" presId="urn:microsoft.com/office/officeart/2005/8/layout/hProcess11"/>
    <dgm:cxn modelId="{ED1FCBDB-9ADA-4A74-BCDF-8DE2E22499C6}" type="presOf" srcId="{E72A2418-01B7-4DCB-898F-EB57D9ECEB30}" destId="{90B8FEDF-E07E-497A-9E13-CAAFE2EBD113}" srcOrd="0" destOrd="0" presId="urn:microsoft.com/office/officeart/2005/8/layout/hProcess11"/>
    <dgm:cxn modelId="{1C5244B6-DDA8-45C4-AADF-0104057AFA24}" type="presParOf" srcId="{62246F68-592E-43F6-8255-630F7C2C511F}" destId="{5C508CB3-F98E-4A3A-9770-5A80A6CDDD30}" srcOrd="0" destOrd="0" presId="urn:microsoft.com/office/officeart/2005/8/layout/hProcess11"/>
    <dgm:cxn modelId="{B643D42D-C0B4-4F96-B401-1D63B4A253CC}" type="presParOf" srcId="{62246F68-592E-43F6-8255-630F7C2C511F}" destId="{261FC528-4748-4147-9128-AE118476B0EA}" srcOrd="1" destOrd="0" presId="urn:microsoft.com/office/officeart/2005/8/layout/hProcess11"/>
    <dgm:cxn modelId="{AFE52AD8-C575-4D29-8B76-40C361379BCD}" type="presParOf" srcId="{261FC528-4748-4147-9128-AE118476B0EA}" destId="{48FEB4F0-CEEC-4992-AC38-D0A160677DBA}" srcOrd="0" destOrd="0" presId="urn:microsoft.com/office/officeart/2005/8/layout/hProcess11"/>
    <dgm:cxn modelId="{DEFA0314-9200-4955-83EB-5995477EB990}" type="presParOf" srcId="{48FEB4F0-CEEC-4992-AC38-D0A160677DBA}" destId="{D902803C-60C6-4985-9886-11F761585CF3}" srcOrd="0" destOrd="0" presId="urn:microsoft.com/office/officeart/2005/8/layout/hProcess11"/>
    <dgm:cxn modelId="{5B53BE8F-426C-41D2-A27D-6D3E008FC7BD}" type="presParOf" srcId="{48FEB4F0-CEEC-4992-AC38-D0A160677DBA}" destId="{A6650377-645F-4079-85E6-D724986C4CCE}" srcOrd="1" destOrd="0" presId="urn:microsoft.com/office/officeart/2005/8/layout/hProcess11"/>
    <dgm:cxn modelId="{170F62D9-9B7D-4C1E-B0F9-AF64A51F7D7A}" type="presParOf" srcId="{48FEB4F0-CEEC-4992-AC38-D0A160677DBA}" destId="{1187F2E1-1A78-4A46-8B33-7B8D99776391}" srcOrd="2" destOrd="0" presId="urn:microsoft.com/office/officeart/2005/8/layout/hProcess11"/>
    <dgm:cxn modelId="{47DD3BD8-F21E-41CD-A664-92B64D1D70CC}" type="presParOf" srcId="{261FC528-4748-4147-9128-AE118476B0EA}" destId="{76297957-B37C-4B38-B9CB-84FC4C2E40A2}" srcOrd="1" destOrd="0" presId="urn:microsoft.com/office/officeart/2005/8/layout/hProcess11"/>
    <dgm:cxn modelId="{40ADD793-CEBC-4D77-A252-A358998E863A}" type="presParOf" srcId="{261FC528-4748-4147-9128-AE118476B0EA}" destId="{4C4343CF-1575-4A52-9CF0-74BB65BB7EC5}" srcOrd="2" destOrd="0" presId="urn:microsoft.com/office/officeart/2005/8/layout/hProcess11"/>
    <dgm:cxn modelId="{FB298CAB-FF8F-4080-93AF-AD36C4EBAEDE}" type="presParOf" srcId="{4C4343CF-1575-4A52-9CF0-74BB65BB7EC5}" destId="{90B8FEDF-E07E-497A-9E13-CAAFE2EBD113}" srcOrd="0" destOrd="0" presId="urn:microsoft.com/office/officeart/2005/8/layout/hProcess11"/>
    <dgm:cxn modelId="{B6E68B5B-F03E-4F56-9CDA-D1A7FDEC2A82}" type="presParOf" srcId="{4C4343CF-1575-4A52-9CF0-74BB65BB7EC5}" destId="{87915396-DF18-43D3-87BA-008A82716E63}" srcOrd="1" destOrd="0" presId="urn:microsoft.com/office/officeart/2005/8/layout/hProcess11"/>
    <dgm:cxn modelId="{C69C5CCD-C05D-46C2-AE88-424AEA5BCBBD}" type="presParOf" srcId="{4C4343CF-1575-4A52-9CF0-74BB65BB7EC5}" destId="{F7A2DE3D-1F8C-4781-BA36-653BCD98D2E9}" srcOrd="2" destOrd="0" presId="urn:microsoft.com/office/officeart/2005/8/layout/hProcess11"/>
    <dgm:cxn modelId="{D1A55CAA-ADD6-4EDE-BCB6-20D85A05F128}" type="presParOf" srcId="{261FC528-4748-4147-9128-AE118476B0EA}" destId="{3E2D1FAA-D2D1-4036-BB6C-779B73B51565}" srcOrd="3" destOrd="0" presId="urn:microsoft.com/office/officeart/2005/8/layout/hProcess11"/>
    <dgm:cxn modelId="{E3190D22-ED7B-47FD-BB7B-215A93D64703}" type="presParOf" srcId="{261FC528-4748-4147-9128-AE118476B0EA}" destId="{39DC6AFF-12C7-4822-8CB9-08D9E36526C8}" srcOrd="4" destOrd="0" presId="urn:microsoft.com/office/officeart/2005/8/layout/hProcess11"/>
    <dgm:cxn modelId="{71C48AB3-4ACF-41B6-931F-8A247C18CA00}" type="presParOf" srcId="{39DC6AFF-12C7-4822-8CB9-08D9E36526C8}" destId="{3E1CFBDF-49B0-497D-9571-FE1262C2164B}" srcOrd="0" destOrd="0" presId="urn:microsoft.com/office/officeart/2005/8/layout/hProcess11"/>
    <dgm:cxn modelId="{B812DB3C-5232-44AE-8898-9F7490BB62DB}" type="presParOf" srcId="{39DC6AFF-12C7-4822-8CB9-08D9E36526C8}" destId="{861D4A0E-AF09-4424-8989-7E6A04C57071}" srcOrd="1" destOrd="0" presId="urn:microsoft.com/office/officeart/2005/8/layout/hProcess11"/>
    <dgm:cxn modelId="{C98121D8-68EC-4C1E-A5FF-9F8A9615BC77}" type="presParOf" srcId="{39DC6AFF-12C7-4822-8CB9-08D9E36526C8}" destId="{CECFC334-DD02-427F-9261-81A10EF0413F}" srcOrd="2" destOrd="0" presId="urn:microsoft.com/office/officeart/2005/8/layout/hProcess11"/>
    <dgm:cxn modelId="{5DEF640E-5C61-48D2-A8AA-A5BF292070CC}" type="presParOf" srcId="{261FC528-4748-4147-9128-AE118476B0EA}" destId="{436814E1-1B4E-4F51-8562-5E568C79A7B2}" srcOrd="5" destOrd="0" presId="urn:microsoft.com/office/officeart/2005/8/layout/hProcess11"/>
    <dgm:cxn modelId="{E6F645AA-20BF-4C3C-8831-50CBF700A9ED}" type="presParOf" srcId="{261FC528-4748-4147-9128-AE118476B0EA}" destId="{D16906C7-3280-444F-898A-596EE7E584B7}" srcOrd="6" destOrd="0" presId="urn:microsoft.com/office/officeart/2005/8/layout/hProcess11"/>
    <dgm:cxn modelId="{CE80D441-7089-4BF7-BD85-BB9677A4EC05}" type="presParOf" srcId="{D16906C7-3280-444F-898A-596EE7E584B7}" destId="{2926262D-5A6B-4FED-AEE7-EEE6DD05AC5B}" srcOrd="0" destOrd="0" presId="urn:microsoft.com/office/officeart/2005/8/layout/hProcess11"/>
    <dgm:cxn modelId="{CCA7882F-AE6A-464C-92B9-E6E9D9AD9DE5}" type="presParOf" srcId="{D16906C7-3280-444F-898A-596EE7E584B7}" destId="{8EFE3268-F5FF-4133-A80F-928BA07B6B3B}" srcOrd="1" destOrd="0" presId="urn:microsoft.com/office/officeart/2005/8/layout/hProcess11"/>
    <dgm:cxn modelId="{B1D3F2D3-1F12-4310-A022-E09722CF01E5}" type="presParOf" srcId="{D16906C7-3280-444F-898A-596EE7E584B7}" destId="{89B3D15B-85E7-47F8-A050-63EC083E3291}" srcOrd="2" destOrd="0" presId="urn:microsoft.com/office/officeart/2005/8/layout/hProcess11"/>
    <dgm:cxn modelId="{3A39072F-4A92-4565-A12E-3752FC2C444D}" type="presParOf" srcId="{261FC528-4748-4147-9128-AE118476B0EA}" destId="{8884C1B7-0068-4745-889C-8F0DBB3AF654}" srcOrd="7" destOrd="0" presId="urn:microsoft.com/office/officeart/2005/8/layout/hProcess11"/>
    <dgm:cxn modelId="{0D1182DB-7054-4DAC-8EF7-8D586B52F84F}" type="presParOf" srcId="{261FC528-4748-4147-9128-AE118476B0EA}" destId="{DF477019-8F2F-46AA-BCC8-C5B3D5014315}" srcOrd="8" destOrd="0" presId="urn:microsoft.com/office/officeart/2005/8/layout/hProcess11"/>
    <dgm:cxn modelId="{EFBF284B-1BDB-4352-82BB-6E62AC9F7160}" type="presParOf" srcId="{DF477019-8F2F-46AA-BCC8-C5B3D5014315}" destId="{41220DF1-6B6C-4E84-9A5B-094A162B08B4}" srcOrd="0" destOrd="0" presId="urn:microsoft.com/office/officeart/2005/8/layout/hProcess11"/>
    <dgm:cxn modelId="{788647B5-92B0-412D-BE0D-79C493B1E5CE}" type="presParOf" srcId="{DF477019-8F2F-46AA-BCC8-C5B3D5014315}" destId="{79D53D6F-6BB0-475B-A2B7-0187727A1593}" srcOrd="1" destOrd="0" presId="urn:microsoft.com/office/officeart/2005/8/layout/hProcess11"/>
    <dgm:cxn modelId="{3DC6AF23-F4A3-4826-9B14-217AF3AA8BC6}" type="presParOf" srcId="{DF477019-8F2F-46AA-BCC8-C5B3D5014315}" destId="{386615B4-D644-4712-B78D-6A5536A935D9}" srcOrd="2" destOrd="0" presId="urn:microsoft.com/office/officeart/2005/8/layout/hProcess11"/>
    <dgm:cxn modelId="{89F744DC-D493-4E15-9226-D022F627E1B8}" type="presParOf" srcId="{261FC528-4748-4147-9128-AE118476B0EA}" destId="{4CA49511-AA77-4D7F-9A5C-4172E6480905}" srcOrd="9" destOrd="0" presId="urn:microsoft.com/office/officeart/2005/8/layout/hProcess11"/>
    <dgm:cxn modelId="{6EB774B3-974D-4C59-8E2E-EAEE6AE17577}" type="presParOf" srcId="{261FC528-4748-4147-9128-AE118476B0EA}" destId="{23539420-8985-4023-9E89-CB28A34F824D}" srcOrd="10" destOrd="0" presId="urn:microsoft.com/office/officeart/2005/8/layout/hProcess11"/>
    <dgm:cxn modelId="{AE56D164-9F02-4272-A387-B48A40FA883A}" type="presParOf" srcId="{23539420-8985-4023-9E89-CB28A34F824D}" destId="{A653C773-21F7-4057-AB06-43BE0D1400F6}" srcOrd="0" destOrd="0" presId="urn:microsoft.com/office/officeart/2005/8/layout/hProcess11"/>
    <dgm:cxn modelId="{E44D907D-402A-440C-9DB3-4153C8A6E597}" type="presParOf" srcId="{23539420-8985-4023-9E89-CB28A34F824D}" destId="{0AD9DB88-2D4D-46E1-AEFD-7AEEBB35B4D6}" srcOrd="1" destOrd="0" presId="urn:microsoft.com/office/officeart/2005/8/layout/hProcess11"/>
    <dgm:cxn modelId="{7F041214-016C-444F-9654-451A1D6D2543}" type="presParOf" srcId="{23539420-8985-4023-9E89-CB28A34F824D}" destId="{63E588DE-D89A-41E6-BD40-32E8512EA47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27F3F-1C0B-4869-A5F3-43E0262425F5}"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nb-NO"/>
        </a:p>
      </dgm:t>
    </dgm:pt>
    <dgm:pt modelId="{0963C794-ABC2-48D7-80CE-1F023ADA9285}">
      <dgm:prSet phldrT="[Tekst]"/>
      <dgm:spPr/>
      <dgm:t>
        <a:bodyPr/>
        <a:lstStyle/>
        <a:p>
          <a:pPr>
            <a:buNone/>
          </a:pPr>
          <a:r>
            <a:rPr lang="nb-NO" dirty="0"/>
            <a:t>Fra funnene: spesialundervisning er unødvendig i fengsel, for vi klarer så godt å legge til rette</a:t>
          </a:r>
        </a:p>
      </dgm:t>
    </dgm:pt>
    <dgm:pt modelId="{DDDD3F49-79F9-4E52-A56F-186FAF122EF3}" type="parTrans" cxnId="{57E70658-1F03-40E2-94F7-AD8EF3971535}">
      <dgm:prSet/>
      <dgm:spPr/>
      <dgm:t>
        <a:bodyPr/>
        <a:lstStyle/>
        <a:p>
          <a:endParaRPr lang="nb-NO"/>
        </a:p>
      </dgm:t>
    </dgm:pt>
    <dgm:pt modelId="{ECF58327-A68D-4475-9F91-EB0AB8673A83}" type="sibTrans" cxnId="{57E70658-1F03-40E2-94F7-AD8EF3971535}">
      <dgm:prSet/>
      <dgm:spPr/>
      <dgm:t>
        <a:bodyPr/>
        <a:lstStyle/>
        <a:p>
          <a:endParaRPr lang="nb-NO"/>
        </a:p>
      </dgm:t>
    </dgm:pt>
    <dgm:pt modelId="{100DCDD9-8E65-4C74-90AC-6F17960D5FB3}">
      <dgm:prSet phldrT="[Tekst]"/>
      <dgm:spPr/>
      <dgm:t>
        <a:bodyPr/>
        <a:lstStyle/>
        <a:p>
          <a:r>
            <a:rPr lang="nb-NO" dirty="0"/>
            <a:t>Klarer vi legge til rette for alle? </a:t>
          </a:r>
        </a:p>
      </dgm:t>
    </dgm:pt>
    <dgm:pt modelId="{94EBF7BB-EDB1-4F3C-BF97-08C79F5CEBFC}" type="parTrans" cxnId="{DA817EC7-3A99-428C-8DE9-D5C1C2013145}">
      <dgm:prSet/>
      <dgm:spPr/>
      <dgm:t>
        <a:bodyPr/>
        <a:lstStyle/>
        <a:p>
          <a:endParaRPr lang="nb-NO"/>
        </a:p>
      </dgm:t>
    </dgm:pt>
    <dgm:pt modelId="{9897B452-BE2B-4103-8ABE-8E06B15D2FAA}" type="sibTrans" cxnId="{DA817EC7-3A99-428C-8DE9-D5C1C2013145}">
      <dgm:prSet/>
      <dgm:spPr/>
      <dgm:t>
        <a:bodyPr/>
        <a:lstStyle/>
        <a:p>
          <a:endParaRPr lang="nb-NO"/>
        </a:p>
      </dgm:t>
    </dgm:pt>
    <dgm:pt modelId="{D6EE079C-DE4B-403B-9191-FBE9DE2106A3}">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dirty="0"/>
            <a:t>Handler spesialundervisning bare om tilrettelegging?</a:t>
          </a:r>
        </a:p>
      </dgm:t>
    </dgm:pt>
    <dgm:pt modelId="{EE5B5E40-0AFC-464F-83DD-96EF7CCC3DB1}" type="parTrans" cxnId="{2A024D60-2AE5-488A-A438-F13B6A23C806}">
      <dgm:prSet/>
      <dgm:spPr/>
      <dgm:t>
        <a:bodyPr/>
        <a:lstStyle/>
        <a:p>
          <a:endParaRPr lang="nb-NO"/>
        </a:p>
      </dgm:t>
    </dgm:pt>
    <dgm:pt modelId="{45085F74-1861-4245-95ED-019F08974ED0}" type="sibTrans" cxnId="{2A024D60-2AE5-488A-A438-F13B6A23C806}">
      <dgm:prSet/>
      <dgm:spPr/>
      <dgm:t>
        <a:bodyPr/>
        <a:lstStyle/>
        <a:p>
          <a:endParaRPr lang="nb-NO"/>
        </a:p>
      </dgm:t>
    </dgm:pt>
    <dgm:pt modelId="{F503C464-84CD-4512-887D-7B6BC603E78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dirty="0"/>
            <a:t>Hvem er det egentlig som skal ta denne vurderingen?</a:t>
          </a:r>
        </a:p>
      </dgm:t>
    </dgm:pt>
    <dgm:pt modelId="{EAA13621-8ABC-4FD4-BCCA-C196236F772F}" type="parTrans" cxnId="{EDA3F7F0-E1B5-4DDD-9DFF-ED185BF4AEAE}">
      <dgm:prSet/>
      <dgm:spPr/>
      <dgm:t>
        <a:bodyPr/>
        <a:lstStyle/>
        <a:p>
          <a:endParaRPr lang="nb-NO"/>
        </a:p>
      </dgm:t>
    </dgm:pt>
    <dgm:pt modelId="{E9C0708D-8D9A-4C4D-A7E7-49C74D38C800}" type="sibTrans" cxnId="{EDA3F7F0-E1B5-4DDD-9DFF-ED185BF4AEAE}">
      <dgm:prSet/>
      <dgm:spPr/>
      <dgm:t>
        <a:bodyPr/>
        <a:lstStyle/>
        <a:p>
          <a:endParaRPr lang="nb-NO"/>
        </a:p>
      </dgm:t>
    </dgm:pt>
    <dgm:pt modelId="{2AD006DC-1B7D-4EAA-9C18-AE8581BE2B6C}">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dirty="0"/>
            <a:t>Har elever i fengsel andre rettigheter enn elever utenfor?</a:t>
          </a:r>
        </a:p>
        <a:p>
          <a:pPr marL="0" lvl="0" defTabSz="1422400">
            <a:lnSpc>
              <a:spcPct val="90000"/>
            </a:lnSpc>
            <a:spcBef>
              <a:spcPct val="0"/>
            </a:spcBef>
            <a:spcAft>
              <a:spcPct val="35000"/>
            </a:spcAft>
            <a:buNone/>
          </a:pPr>
          <a:endParaRPr lang="nb-NO" dirty="0"/>
        </a:p>
      </dgm:t>
    </dgm:pt>
    <dgm:pt modelId="{857B6C78-B3E3-4C4A-8806-E308C0E496CA}" type="parTrans" cxnId="{5A700970-F04A-4AA5-8220-9446012E2324}">
      <dgm:prSet/>
      <dgm:spPr/>
      <dgm:t>
        <a:bodyPr/>
        <a:lstStyle/>
        <a:p>
          <a:endParaRPr lang="nb-NO"/>
        </a:p>
      </dgm:t>
    </dgm:pt>
    <dgm:pt modelId="{DCCDB59A-3F35-4AD4-A158-69DA1AEDEF48}" type="sibTrans" cxnId="{5A700970-F04A-4AA5-8220-9446012E2324}">
      <dgm:prSet/>
      <dgm:spPr/>
      <dgm:t>
        <a:bodyPr/>
        <a:lstStyle/>
        <a:p>
          <a:endParaRPr lang="nb-NO"/>
        </a:p>
      </dgm:t>
    </dgm:pt>
    <dgm:pt modelId="{13BC7047-B279-41E9-B506-0297972E5105}" type="pres">
      <dgm:prSet presAssocID="{A1B27F3F-1C0B-4869-A5F3-43E0262425F5}" presName="diagram" presStyleCnt="0">
        <dgm:presLayoutVars>
          <dgm:chMax val="1"/>
          <dgm:dir/>
          <dgm:animLvl val="ctr"/>
          <dgm:resizeHandles val="exact"/>
        </dgm:presLayoutVars>
      </dgm:prSet>
      <dgm:spPr/>
    </dgm:pt>
    <dgm:pt modelId="{77EF0A82-5E7E-4864-B788-21039A1FFF50}" type="pres">
      <dgm:prSet presAssocID="{A1B27F3F-1C0B-4869-A5F3-43E0262425F5}" presName="matrix" presStyleCnt="0"/>
      <dgm:spPr/>
    </dgm:pt>
    <dgm:pt modelId="{BCAE9457-230B-4717-AB45-A1CFF621C35F}" type="pres">
      <dgm:prSet presAssocID="{A1B27F3F-1C0B-4869-A5F3-43E0262425F5}" presName="tile1" presStyleLbl="node1" presStyleIdx="0" presStyleCnt="4"/>
      <dgm:spPr/>
    </dgm:pt>
    <dgm:pt modelId="{3E8E9881-EB8C-4AF9-9BA0-6D5530B48205}" type="pres">
      <dgm:prSet presAssocID="{A1B27F3F-1C0B-4869-A5F3-43E0262425F5}" presName="tile1text" presStyleLbl="node1" presStyleIdx="0" presStyleCnt="4">
        <dgm:presLayoutVars>
          <dgm:chMax val="0"/>
          <dgm:chPref val="0"/>
          <dgm:bulletEnabled val="1"/>
        </dgm:presLayoutVars>
      </dgm:prSet>
      <dgm:spPr/>
    </dgm:pt>
    <dgm:pt modelId="{1F54BB86-93B9-451C-95D2-3EF77BB1FE92}" type="pres">
      <dgm:prSet presAssocID="{A1B27F3F-1C0B-4869-A5F3-43E0262425F5}" presName="tile2" presStyleLbl="node1" presStyleIdx="1" presStyleCnt="4"/>
      <dgm:spPr/>
    </dgm:pt>
    <dgm:pt modelId="{87F3E815-A516-4294-BE35-59EEBE70E40E}" type="pres">
      <dgm:prSet presAssocID="{A1B27F3F-1C0B-4869-A5F3-43E0262425F5}" presName="tile2text" presStyleLbl="node1" presStyleIdx="1" presStyleCnt="4">
        <dgm:presLayoutVars>
          <dgm:chMax val="0"/>
          <dgm:chPref val="0"/>
          <dgm:bulletEnabled val="1"/>
        </dgm:presLayoutVars>
      </dgm:prSet>
      <dgm:spPr/>
    </dgm:pt>
    <dgm:pt modelId="{16E29119-B537-4CD9-B1CA-13D31DB32C0C}" type="pres">
      <dgm:prSet presAssocID="{A1B27F3F-1C0B-4869-A5F3-43E0262425F5}" presName="tile3" presStyleLbl="node1" presStyleIdx="2" presStyleCnt="4"/>
      <dgm:spPr/>
    </dgm:pt>
    <dgm:pt modelId="{86294802-D4A0-41E3-86C7-5C99ACA22E12}" type="pres">
      <dgm:prSet presAssocID="{A1B27F3F-1C0B-4869-A5F3-43E0262425F5}" presName="tile3text" presStyleLbl="node1" presStyleIdx="2" presStyleCnt="4">
        <dgm:presLayoutVars>
          <dgm:chMax val="0"/>
          <dgm:chPref val="0"/>
          <dgm:bulletEnabled val="1"/>
        </dgm:presLayoutVars>
      </dgm:prSet>
      <dgm:spPr/>
    </dgm:pt>
    <dgm:pt modelId="{92125E51-5B10-40ED-B378-BA139FCEECEC}" type="pres">
      <dgm:prSet presAssocID="{A1B27F3F-1C0B-4869-A5F3-43E0262425F5}" presName="tile4" presStyleLbl="node1" presStyleIdx="3" presStyleCnt="4"/>
      <dgm:spPr/>
    </dgm:pt>
    <dgm:pt modelId="{D831E0F3-10EB-4FA4-83D1-ED468D34BFDE}" type="pres">
      <dgm:prSet presAssocID="{A1B27F3F-1C0B-4869-A5F3-43E0262425F5}" presName="tile4text" presStyleLbl="node1" presStyleIdx="3" presStyleCnt="4">
        <dgm:presLayoutVars>
          <dgm:chMax val="0"/>
          <dgm:chPref val="0"/>
          <dgm:bulletEnabled val="1"/>
        </dgm:presLayoutVars>
      </dgm:prSet>
      <dgm:spPr/>
    </dgm:pt>
    <dgm:pt modelId="{8CEB9DE9-E5F6-417A-81B1-4426772C9BA3}" type="pres">
      <dgm:prSet presAssocID="{A1B27F3F-1C0B-4869-A5F3-43E0262425F5}" presName="centerTile" presStyleLbl="fgShp" presStyleIdx="0" presStyleCnt="1" custScaleX="178261" custScaleY="152120">
        <dgm:presLayoutVars>
          <dgm:chMax val="0"/>
          <dgm:chPref val="0"/>
        </dgm:presLayoutVars>
      </dgm:prSet>
      <dgm:spPr/>
    </dgm:pt>
  </dgm:ptLst>
  <dgm:cxnLst>
    <dgm:cxn modelId="{9884C501-1D3D-4C17-91E2-F174239AF171}" type="presOf" srcId="{A1B27F3F-1C0B-4869-A5F3-43E0262425F5}" destId="{13BC7047-B279-41E9-B506-0297972E5105}" srcOrd="0" destOrd="0" presId="urn:microsoft.com/office/officeart/2005/8/layout/matrix1"/>
    <dgm:cxn modelId="{9D948E02-FC4C-4F60-8ADE-0A5C66B38688}" type="presOf" srcId="{100DCDD9-8E65-4C74-90AC-6F17960D5FB3}" destId="{3E8E9881-EB8C-4AF9-9BA0-6D5530B48205}" srcOrd="1" destOrd="0" presId="urn:microsoft.com/office/officeart/2005/8/layout/matrix1"/>
    <dgm:cxn modelId="{90598A29-86E7-42E7-B680-D96926B6A8E0}" type="presOf" srcId="{D6EE079C-DE4B-403B-9191-FBE9DE2106A3}" destId="{1F54BB86-93B9-451C-95D2-3EF77BB1FE92}" srcOrd="0" destOrd="0" presId="urn:microsoft.com/office/officeart/2005/8/layout/matrix1"/>
    <dgm:cxn modelId="{7FFFEF38-2D3D-4867-95A0-9409F15C378B}" type="presOf" srcId="{0963C794-ABC2-48D7-80CE-1F023ADA9285}" destId="{8CEB9DE9-E5F6-417A-81B1-4426772C9BA3}" srcOrd="0" destOrd="0" presId="urn:microsoft.com/office/officeart/2005/8/layout/matrix1"/>
    <dgm:cxn modelId="{2A024D60-2AE5-488A-A438-F13B6A23C806}" srcId="{0963C794-ABC2-48D7-80CE-1F023ADA9285}" destId="{D6EE079C-DE4B-403B-9191-FBE9DE2106A3}" srcOrd="1" destOrd="0" parTransId="{EE5B5E40-0AFC-464F-83DD-96EF7CCC3DB1}" sibTransId="{45085F74-1861-4245-95ED-019F08974ED0}"/>
    <dgm:cxn modelId="{5A700970-F04A-4AA5-8220-9446012E2324}" srcId="{0963C794-ABC2-48D7-80CE-1F023ADA9285}" destId="{2AD006DC-1B7D-4EAA-9C18-AE8581BE2B6C}" srcOrd="3" destOrd="0" parTransId="{857B6C78-B3E3-4C4A-8806-E308C0E496CA}" sibTransId="{DCCDB59A-3F35-4AD4-A158-69DA1AEDEF48}"/>
    <dgm:cxn modelId="{BC80C673-2931-4AF5-B0C9-632F4BFDFEF4}" type="presOf" srcId="{100DCDD9-8E65-4C74-90AC-6F17960D5FB3}" destId="{BCAE9457-230B-4717-AB45-A1CFF621C35F}" srcOrd="0" destOrd="0" presId="urn:microsoft.com/office/officeart/2005/8/layout/matrix1"/>
    <dgm:cxn modelId="{57E70658-1F03-40E2-94F7-AD8EF3971535}" srcId="{A1B27F3F-1C0B-4869-A5F3-43E0262425F5}" destId="{0963C794-ABC2-48D7-80CE-1F023ADA9285}" srcOrd="0" destOrd="0" parTransId="{DDDD3F49-79F9-4E52-A56F-186FAF122EF3}" sibTransId="{ECF58327-A68D-4475-9F91-EB0AB8673A83}"/>
    <dgm:cxn modelId="{EF5A7389-259B-412A-9467-326FC0DA6E41}" type="presOf" srcId="{F503C464-84CD-4512-887D-7B6BC603E781}" destId="{86294802-D4A0-41E3-86C7-5C99ACA22E12}" srcOrd="1" destOrd="0" presId="urn:microsoft.com/office/officeart/2005/8/layout/matrix1"/>
    <dgm:cxn modelId="{68D147B4-A731-459F-A21C-F4D52D43486D}" type="presOf" srcId="{2AD006DC-1B7D-4EAA-9C18-AE8581BE2B6C}" destId="{92125E51-5B10-40ED-B378-BA139FCEECEC}" srcOrd="0" destOrd="0" presId="urn:microsoft.com/office/officeart/2005/8/layout/matrix1"/>
    <dgm:cxn modelId="{DA817EC7-3A99-428C-8DE9-D5C1C2013145}" srcId="{0963C794-ABC2-48D7-80CE-1F023ADA9285}" destId="{100DCDD9-8E65-4C74-90AC-6F17960D5FB3}" srcOrd="0" destOrd="0" parTransId="{94EBF7BB-EDB1-4F3C-BF97-08C79F5CEBFC}" sibTransId="{9897B452-BE2B-4103-8ABE-8E06B15D2FAA}"/>
    <dgm:cxn modelId="{90CEFBD3-9C6F-4239-960D-BE8D9757386C}" type="presOf" srcId="{2AD006DC-1B7D-4EAA-9C18-AE8581BE2B6C}" destId="{D831E0F3-10EB-4FA4-83D1-ED468D34BFDE}" srcOrd="1" destOrd="0" presId="urn:microsoft.com/office/officeart/2005/8/layout/matrix1"/>
    <dgm:cxn modelId="{C1F053D7-487A-48C9-8E67-C5C35636EC80}" type="presOf" srcId="{D6EE079C-DE4B-403B-9191-FBE9DE2106A3}" destId="{87F3E815-A516-4294-BE35-59EEBE70E40E}" srcOrd="1" destOrd="0" presId="urn:microsoft.com/office/officeart/2005/8/layout/matrix1"/>
    <dgm:cxn modelId="{EDA3F7F0-E1B5-4DDD-9DFF-ED185BF4AEAE}" srcId="{0963C794-ABC2-48D7-80CE-1F023ADA9285}" destId="{F503C464-84CD-4512-887D-7B6BC603E781}" srcOrd="2" destOrd="0" parTransId="{EAA13621-8ABC-4FD4-BCCA-C196236F772F}" sibTransId="{E9C0708D-8D9A-4C4D-A7E7-49C74D38C800}"/>
    <dgm:cxn modelId="{1C02C1F2-173F-4070-A460-A484F4A2E49E}" type="presOf" srcId="{F503C464-84CD-4512-887D-7B6BC603E781}" destId="{16E29119-B537-4CD9-B1CA-13D31DB32C0C}" srcOrd="0" destOrd="0" presId="urn:microsoft.com/office/officeart/2005/8/layout/matrix1"/>
    <dgm:cxn modelId="{6D535853-78B5-4083-B54C-52361A5171F6}" type="presParOf" srcId="{13BC7047-B279-41E9-B506-0297972E5105}" destId="{77EF0A82-5E7E-4864-B788-21039A1FFF50}" srcOrd="0" destOrd="0" presId="urn:microsoft.com/office/officeart/2005/8/layout/matrix1"/>
    <dgm:cxn modelId="{0DF095C2-FE0C-4AEB-90F3-553F797808DC}" type="presParOf" srcId="{77EF0A82-5E7E-4864-B788-21039A1FFF50}" destId="{BCAE9457-230B-4717-AB45-A1CFF621C35F}" srcOrd="0" destOrd="0" presId="urn:microsoft.com/office/officeart/2005/8/layout/matrix1"/>
    <dgm:cxn modelId="{02FC2577-CB8C-4312-A98D-4EB71ACBEA69}" type="presParOf" srcId="{77EF0A82-5E7E-4864-B788-21039A1FFF50}" destId="{3E8E9881-EB8C-4AF9-9BA0-6D5530B48205}" srcOrd="1" destOrd="0" presId="urn:microsoft.com/office/officeart/2005/8/layout/matrix1"/>
    <dgm:cxn modelId="{2E676897-CDE9-40F9-BD62-7FBB8D05755E}" type="presParOf" srcId="{77EF0A82-5E7E-4864-B788-21039A1FFF50}" destId="{1F54BB86-93B9-451C-95D2-3EF77BB1FE92}" srcOrd="2" destOrd="0" presId="urn:microsoft.com/office/officeart/2005/8/layout/matrix1"/>
    <dgm:cxn modelId="{7D74644F-249A-4804-8EEB-47941FC29C8F}" type="presParOf" srcId="{77EF0A82-5E7E-4864-B788-21039A1FFF50}" destId="{87F3E815-A516-4294-BE35-59EEBE70E40E}" srcOrd="3" destOrd="0" presId="urn:microsoft.com/office/officeart/2005/8/layout/matrix1"/>
    <dgm:cxn modelId="{37F23D53-0770-40B2-9455-3518162B10CE}" type="presParOf" srcId="{77EF0A82-5E7E-4864-B788-21039A1FFF50}" destId="{16E29119-B537-4CD9-B1CA-13D31DB32C0C}" srcOrd="4" destOrd="0" presId="urn:microsoft.com/office/officeart/2005/8/layout/matrix1"/>
    <dgm:cxn modelId="{ABF30B9B-FE15-4B86-819D-6A767EB68F0A}" type="presParOf" srcId="{77EF0A82-5E7E-4864-B788-21039A1FFF50}" destId="{86294802-D4A0-41E3-86C7-5C99ACA22E12}" srcOrd="5" destOrd="0" presId="urn:microsoft.com/office/officeart/2005/8/layout/matrix1"/>
    <dgm:cxn modelId="{00BE69B3-5970-42AF-A9FC-4AF910DFB766}" type="presParOf" srcId="{77EF0A82-5E7E-4864-B788-21039A1FFF50}" destId="{92125E51-5B10-40ED-B378-BA139FCEECEC}" srcOrd="6" destOrd="0" presId="urn:microsoft.com/office/officeart/2005/8/layout/matrix1"/>
    <dgm:cxn modelId="{BB6980D5-CF4C-429E-A5EC-F501BE4398DF}" type="presParOf" srcId="{77EF0A82-5E7E-4864-B788-21039A1FFF50}" destId="{D831E0F3-10EB-4FA4-83D1-ED468D34BFDE}" srcOrd="7" destOrd="0" presId="urn:microsoft.com/office/officeart/2005/8/layout/matrix1"/>
    <dgm:cxn modelId="{27E4B7E5-1648-4DA5-8966-A6F2A9FCC721}" type="presParOf" srcId="{13BC7047-B279-41E9-B506-0297972E5105}" destId="{8CEB9DE9-E5F6-417A-81B1-4426772C9BA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83078-B20F-40A7-91C6-B312F495A13E}" type="doc">
      <dgm:prSet loTypeId="urn:microsoft.com/office/officeart/2005/8/layout/hProcess11" loCatId="process" qsTypeId="urn:microsoft.com/office/officeart/2005/8/quickstyle/simple1" qsCatId="simple" csTypeId="urn:microsoft.com/office/officeart/2005/8/colors/colorful3" csCatId="colorful" phldr="1"/>
      <dgm:spPr/>
    </dgm:pt>
    <dgm:pt modelId="{E5288B03-03A0-4D1D-BAC3-36A266EB925A}">
      <dgm:prSet phldrT="[Tekst]" phldr="0"/>
      <dgm:spPr/>
      <dgm:t>
        <a:bodyPr/>
        <a:lstStyle/>
        <a:p>
          <a:pPr rtl="0"/>
          <a:r>
            <a:rPr lang="nb-NO" dirty="0">
              <a:latin typeface="Calibri Light"/>
            </a:rPr>
            <a:t>Bekymring</a:t>
          </a:r>
          <a:endParaRPr lang="nb-NO" dirty="0"/>
        </a:p>
      </dgm:t>
    </dgm:pt>
    <dgm:pt modelId="{1D7F11BE-5AD6-4D1B-9F52-CF0F91006849}" type="parTrans" cxnId="{663BD19D-95D5-4956-A582-D28E342A3055}">
      <dgm:prSet/>
      <dgm:spPr/>
      <dgm:t>
        <a:bodyPr/>
        <a:lstStyle/>
        <a:p>
          <a:endParaRPr lang="nb-NO"/>
        </a:p>
      </dgm:t>
    </dgm:pt>
    <dgm:pt modelId="{6D351A4E-0717-4754-AB47-2C4CFD3B00BA}" type="sibTrans" cxnId="{663BD19D-95D5-4956-A582-D28E342A3055}">
      <dgm:prSet/>
      <dgm:spPr/>
      <dgm:t>
        <a:bodyPr/>
        <a:lstStyle/>
        <a:p>
          <a:endParaRPr lang="nb-NO"/>
        </a:p>
      </dgm:t>
    </dgm:pt>
    <dgm:pt modelId="{E72A2418-01B7-4DCB-898F-EB57D9ECEB30}">
      <dgm:prSet phldrT="[Tekst]" phldr="0"/>
      <dgm:spPr/>
      <dgm:t>
        <a:bodyPr/>
        <a:lstStyle/>
        <a:p>
          <a:pPr rtl="0"/>
          <a:r>
            <a:rPr lang="nb-NO" dirty="0">
              <a:latin typeface="Calibri Light"/>
            </a:rPr>
            <a:t>Henvisning</a:t>
          </a:r>
          <a:endParaRPr lang="nb-NO" dirty="0"/>
        </a:p>
      </dgm:t>
    </dgm:pt>
    <dgm:pt modelId="{A8F6C78E-8196-43CA-B436-04D894B7FA6F}" type="sibTrans" cxnId="{D69C3E4A-A044-4417-9426-0BCE3E85B1B6}">
      <dgm:prSet/>
      <dgm:spPr/>
      <dgm:t>
        <a:bodyPr/>
        <a:lstStyle/>
        <a:p>
          <a:endParaRPr lang="nb-NO"/>
        </a:p>
      </dgm:t>
    </dgm:pt>
    <dgm:pt modelId="{A9B8CCA8-C5F7-43CC-8C7E-45765922AA97}" type="parTrans" cxnId="{D69C3E4A-A044-4417-9426-0BCE3E85B1B6}">
      <dgm:prSet/>
      <dgm:spPr/>
      <dgm:t>
        <a:bodyPr/>
        <a:lstStyle/>
        <a:p>
          <a:endParaRPr lang="nb-NO"/>
        </a:p>
      </dgm:t>
    </dgm:pt>
    <dgm:pt modelId="{99108084-6947-49C8-BAC8-9533D6F917E4}">
      <dgm:prSet phldrT="[Tekst]" phldr="0"/>
      <dgm:spPr/>
      <dgm:t>
        <a:bodyPr/>
        <a:lstStyle/>
        <a:p>
          <a:pPr rtl="0"/>
          <a:r>
            <a:rPr lang="nb-NO" dirty="0"/>
            <a:t>Sakkyndig vurdering</a:t>
          </a:r>
        </a:p>
      </dgm:t>
    </dgm:pt>
    <dgm:pt modelId="{3E0DFE2F-200E-4F29-9F67-40B6DC65D103}" type="sibTrans" cxnId="{3C7329A1-675A-4850-BEE5-593F38B022A7}">
      <dgm:prSet/>
      <dgm:spPr/>
      <dgm:t>
        <a:bodyPr/>
        <a:lstStyle/>
        <a:p>
          <a:endParaRPr lang="nb-NO"/>
        </a:p>
      </dgm:t>
    </dgm:pt>
    <dgm:pt modelId="{261DD850-2217-4F87-9B85-F0E599150200}" type="parTrans" cxnId="{3C7329A1-675A-4850-BEE5-593F38B022A7}">
      <dgm:prSet/>
      <dgm:spPr/>
      <dgm:t>
        <a:bodyPr/>
        <a:lstStyle/>
        <a:p>
          <a:endParaRPr lang="nb-NO"/>
        </a:p>
      </dgm:t>
    </dgm:pt>
    <dgm:pt modelId="{2388FFD3-8919-4B34-B81D-66CEC8439A60}">
      <dgm:prSet phldrT="[Tekst]" phldr="0"/>
      <dgm:spPr/>
      <dgm:t>
        <a:bodyPr/>
        <a:lstStyle/>
        <a:p>
          <a:r>
            <a:rPr lang="nb-NO" dirty="0">
              <a:latin typeface="Calibri Light"/>
            </a:rPr>
            <a:t>Enkeltvedtak</a:t>
          </a:r>
          <a:endParaRPr lang="nb-NO" dirty="0"/>
        </a:p>
      </dgm:t>
    </dgm:pt>
    <dgm:pt modelId="{F3241C3E-6B13-44E7-9151-0127F5DD4E96}" type="sibTrans" cxnId="{26B9DB81-E734-45AB-B2CB-79F0F70978B5}">
      <dgm:prSet/>
      <dgm:spPr/>
      <dgm:t>
        <a:bodyPr/>
        <a:lstStyle/>
        <a:p>
          <a:endParaRPr lang="nb-NO"/>
        </a:p>
      </dgm:t>
    </dgm:pt>
    <dgm:pt modelId="{32DF49DF-7188-4273-B30B-4A33ABC823B7}" type="parTrans" cxnId="{26B9DB81-E734-45AB-B2CB-79F0F70978B5}">
      <dgm:prSet/>
      <dgm:spPr/>
      <dgm:t>
        <a:bodyPr/>
        <a:lstStyle/>
        <a:p>
          <a:endParaRPr lang="nb-NO"/>
        </a:p>
      </dgm:t>
    </dgm:pt>
    <dgm:pt modelId="{65AB2DBB-4600-4A49-9AE1-518D8F7F5663}">
      <dgm:prSet phldr="0"/>
      <dgm:spPr/>
      <dgm:t>
        <a:bodyPr/>
        <a:lstStyle/>
        <a:p>
          <a:r>
            <a:rPr lang="nb-NO" dirty="0">
              <a:latin typeface="Calibri Light"/>
            </a:rPr>
            <a:t>Gjennomføring</a:t>
          </a:r>
        </a:p>
      </dgm:t>
    </dgm:pt>
    <dgm:pt modelId="{0C4D79BE-952A-4EC1-93FC-CF2B6B88198F}" type="sibTrans" cxnId="{C7A50E5B-76E8-4607-B7B0-42F3139046CB}">
      <dgm:prSet/>
      <dgm:spPr/>
      <dgm:t>
        <a:bodyPr/>
        <a:lstStyle/>
        <a:p>
          <a:endParaRPr lang="nb-NO"/>
        </a:p>
      </dgm:t>
    </dgm:pt>
    <dgm:pt modelId="{D8001CD1-460C-46A5-8731-84CE0B811673}" type="parTrans" cxnId="{C7A50E5B-76E8-4607-B7B0-42F3139046CB}">
      <dgm:prSet/>
      <dgm:spPr/>
      <dgm:t>
        <a:bodyPr/>
        <a:lstStyle/>
        <a:p>
          <a:endParaRPr lang="nb-NO"/>
        </a:p>
      </dgm:t>
    </dgm:pt>
    <dgm:pt modelId="{D8B4C74B-187A-4EE4-BBCF-2D9426BD9B69}">
      <dgm:prSet phldr="0"/>
      <dgm:spPr/>
      <dgm:t>
        <a:bodyPr/>
        <a:lstStyle/>
        <a:p>
          <a:pPr rtl="0"/>
          <a:r>
            <a:rPr lang="nb-NO" dirty="0">
              <a:latin typeface="Calibri Light"/>
            </a:rPr>
            <a:t>Evaluering og rapportering</a:t>
          </a:r>
        </a:p>
      </dgm:t>
    </dgm:pt>
    <dgm:pt modelId="{857917F0-1B84-4599-A518-7D172118B0B1}" type="sibTrans" cxnId="{9B915C58-EEF5-47B6-9E76-F1F4C05A9B39}">
      <dgm:prSet/>
      <dgm:spPr/>
      <dgm:t>
        <a:bodyPr/>
        <a:lstStyle/>
        <a:p>
          <a:endParaRPr lang="nb-NO"/>
        </a:p>
      </dgm:t>
    </dgm:pt>
    <dgm:pt modelId="{EAA6F428-FC49-40AE-8D9F-25E37DEA9BF0}" type="parTrans" cxnId="{9B915C58-EEF5-47B6-9E76-F1F4C05A9B39}">
      <dgm:prSet/>
      <dgm:spPr/>
      <dgm:t>
        <a:bodyPr/>
        <a:lstStyle/>
        <a:p>
          <a:endParaRPr lang="nb-NO"/>
        </a:p>
      </dgm:t>
    </dgm:pt>
    <dgm:pt modelId="{F51E007F-549D-4CE7-A97D-D2465F64501F}">
      <dgm:prSet phldr="0"/>
      <dgm:spPr/>
      <dgm:t>
        <a:bodyPr/>
        <a:lstStyle/>
        <a:p>
          <a:pPr rtl="0"/>
          <a:r>
            <a:rPr lang="nb-NO" b="1" dirty="0">
              <a:latin typeface="Calibri Light"/>
            </a:rPr>
            <a:t>Framtiden</a:t>
          </a:r>
          <a:r>
            <a:rPr lang="nb-NO" dirty="0">
              <a:latin typeface="Calibri Light"/>
            </a:rPr>
            <a:t> </a:t>
          </a:r>
        </a:p>
      </dgm:t>
    </dgm:pt>
    <dgm:pt modelId="{17244602-4DD4-426E-A6FC-9E504A6DE4C2}" type="sibTrans" cxnId="{2F03E649-DC0B-4447-A0F7-F6FA8FA5E448}">
      <dgm:prSet/>
      <dgm:spPr/>
      <dgm:t>
        <a:bodyPr/>
        <a:lstStyle/>
        <a:p>
          <a:endParaRPr lang="nb-NO"/>
        </a:p>
      </dgm:t>
    </dgm:pt>
    <dgm:pt modelId="{4415F74E-0E44-4C58-AFFA-1A61AE1A798D}" type="parTrans" cxnId="{2F03E649-DC0B-4447-A0F7-F6FA8FA5E448}">
      <dgm:prSet/>
      <dgm:spPr/>
      <dgm:t>
        <a:bodyPr/>
        <a:lstStyle/>
        <a:p>
          <a:endParaRPr lang="nb-NO"/>
        </a:p>
      </dgm:t>
    </dgm:pt>
    <dgm:pt modelId="{62246F68-592E-43F6-8255-630F7C2C511F}" type="pres">
      <dgm:prSet presAssocID="{7CB83078-B20F-40A7-91C6-B312F495A13E}" presName="Name0" presStyleCnt="0">
        <dgm:presLayoutVars>
          <dgm:dir/>
          <dgm:resizeHandles val="exact"/>
        </dgm:presLayoutVars>
      </dgm:prSet>
      <dgm:spPr/>
    </dgm:pt>
    <dgm:pt modelId="{5C508CB3-F98E-4A3A-9770-5A80A6CDDD30}" type="pres">
      <dgm:prSet presAssocID="{7CB83078-B20F-40A7-91C6-B312F495A13E}" presName="arrow" presStyleLbl="bgShp" presStyleIdx="0" presStyleCnt="1"/>
      <dgm:spPr/>
    </dgm:pt>
    <dgm:pt modelId="{261FC528-4748-4147-9128-AE118476B0EA}" type="pres">
      <dgm:prSet presAssocID="{7CB83078-B20F-40A7-91C6-B312F495A13E}" presName="points" presStyleCnt="0"/>
      <dgm:spPr/>
    </dgm:pt>
    <dgm:pt modelId="{48FEB4F0-CEEC-4992-AC38-D0A160677DBA}" type="pres">
      <dgm:prSet presAssocID="{E5288B03-03A0-4D1D-BAC3-36A266EB925A}" presName="compositeA" presStyleCnt="0"/>
      <dgm:spPr/>
    </dgm:pt>
    <dgm:pt modelId="{D902803C-60C6-4985-9886-11F761585CF3}" type="pres">
      <dgm:prSet presAssocID="{E5288B03-03A0-4D1D-BAC3-36A266EB925A}" presName="textA" presStyleLbl="revTx" presStyleIdx="0" presStyleCnt="7">
        <dgm:presLayoutVars>
          <dgm:bulletEnabled val="1"/>
        </dgm:presLayoutVars>
      </dgm:prSet>
      <dgm:spPr/>
    </dgm:pt>
    <dgm:pt modelId="{A6650377-645F-4079-85E6-D724986C4CCE}" type="pres">
      <dgm:prSet presAssocID="{E5288B03-03A0-4D1D-BAC3-36A266EB925A}" presName="circleA" presStyleLbl="node1" presStyleIdx="0" presStyleCnt="7"/>
      <dgm:spPr/>
    </dgm:pt>
    <dgm:pt modelId="{1187F2E1-1A78-4A46-8B33-7B8D99776391}" type="pres">
      <dgm:prSet presAssocID="{E5288B03-03A0-4D1D-BAC3-36A266EB925A}" presName="spaceA" presStyleCnt="0"/>
      <dgm:spPr/>
    </dgm:pt>
    <dgm:pt modelId="{76297957-B37C-4B38-B9CB-84FC4C2E40A2}" type="pres">
      <dgm:prSet presAssocID="{6D351A4E-0717-4754-AB47-2C4CFD3B00BA}" presName="space" presStyleCnt="0"/>
      <dgm:spPr/>
    </dgm:pt>
    <dgm:pt modelId="{4C4343CF-1575-4A52-9CF0-74BB65BB7EC5}" type="pres">
      <dgm:prSet presAssocID="{E72A2418-01B7-4DCB-898F-EB57D9ECEB30}" presName="compositeB" presStyleCnt="0"/>
      <dgm:spPr/>
    </dgm:pt>
    <dgm:pt modelId="{90B8FEDF-E07E-497A-9E13-CAAFE2EBD113}" type="pres">
      <dgm:prSet presAssocID="{E72A2418-01B7-4DCB-898F-EB57D9ECEB30}" presName="textB" presStyleLbl="revTx" presStyleIdx="1" presStyleCnt="7">
        <dgm:presLayoutVars>
          <dgm:bulletEnabled val="1"/>
        </dgm:presLayoutVars>
      </dgm:prSet>
      <dgm:spPr/>
    </dgm:pt>
    <dgm:pt modelId="{87915396-DF18-43D3-87BA-008A82716E63}" type="pres">
      <dgm:prSet presAssocID="{E72A2418-01B7-4DCB-898F-EB57D9ECEB30}" presName="circleB" presStyleLbl="node1" presStyleIdx="1" presStyleCnt="7"/>
      <dgm:spPr/>
    </dgm:pt>
    <dgm:pt modelId="{F7A2DE3D-1F8C-4781-BA36-653BCD98D2E9}" type="pres">
      <dgm:prSet presAssocID="{E72A2418-01B7-4DCB-898F-EB57D9ECEB30}" presName="spaceB" presStyleCnt="0"/>
      <dgm:spPr/>
    </dgm:pt>
    <dgm:pt modelId="{3E2D1FAA-D2D1-4036-BB6C-779B73B51565}" type="pres">
      <dgm:prSet presAssocID="{A8F6C78E-8196-43CA-B436-04D894B7FA6F}" presName="space" presStyleCnt="0"/>
      <dgm:spPr/>
    </dgm:pt>
    <dgm:pt modelId="{39DC6AFF-12C7-4822-8CB9-08D9E36526C8}" type="pres">
      <dgm:prSet presAssocID="{99108084-6947-49C8-BAC8-9533D6F917E4}" presName="compositeA" presStyleCnt="0"/>
      <dgm:spPr/>
    </dgm:pt>
    <dgm:pt modelId="{3E1CFBDF-49B0-497D-9571-FE1262C2164B}" type="pres">
      <dgm:prSet presAssocID="{99108084-6947-49C8-BAC8-9533D6F917E4}" presName="textA" presStyleLbl="revTx" presStyleIdx="2" presStyleCnt="7">
        <dgm:presLayoutVars>
          <dgm:bulletEnabled val="1"/>
        </dgm:presLayoutVars>
      </dgm:prSet>
      <dgm:spPr/>
    </dgm:pt>
    <dgm:pt modelId="{861D4A0E-AF09-4424-8989-7E6A04C57071}" type="pres">
      <dgm:prSet presAssocID="{99108084-6947-49C8-BAC8-9533D6F917E4}" presName="circleA" presStyleLbl="node1" presStyleIdx="2" presStyleCnt="7"/>
      <dgm:spPr/>
    </dgm:pt>
    <dgm:pt modelId="{CECFC334-DD02-427F-9261-81A10EF0413F}" type="pres">
      <dgm:prSet presAssocID="{99108084-6947-49C8-BAC8-9533D6F917E4}" presName="spaceA" presStyleCnt="0"/>
      <dgm:spPr/>
    </dgm:pt>
    <dgm:pt modelId="{436814E1-1B4E-4F51-8562-5E568C79A7B2}" type="pres">
      <dgm:prSet presAssocID="{3E0DFE2F-200E-4F29-9F67-40B6DC65D103}" presName="space" presStyleCnt="0"/>
      <dgm:spPr/>
    </dgm:pt>
    <dgm:pt modelId="{D16906C7-3280-444F-898A-596EE7E584B7}" type="pres">
      <dgm:prSet presAssocID="{2388FFD3-8919-4B34-B81D-66CEC8439A60}" presName="compositeB" presStyleCnt="0"/>
      <dgm:spPr/>
    </dgm:pt>
    <dgm:pt modelId="{2926262D-5A6B-4FED-AEE7-EEE6DD05AC5B}" type="pres">
      <dgm:prSet presAssocID="{2388FFD3-8919-4B34-B81D-66CEC8439A60}" presName="textB" presStyleLbl="revTx" presStyleIdx="3" presStyleCnt="7">
        <dgm:presLayoutVars>
          <dgm:bulletEnabled val="1"/>
        </dgm:presLayoutVars>
      </dgm:prSet>
      <dgm:spPr/>
    </dgm:pt>
    <dgm:pt modelId="{8EFE3268-F5FF-4133-A80F-928BA07B6B3B}" type="pres">
      <dgm:prSet presAssocID="{2388FFD3-8919-4B34-B81D-66CEC8439A60}" presName="circleB" presStyleLbl="node1" presStyleIdx="3" presStyleCnt="7"/>
      <dgm:spPr/>
    </dgm:pt>
    <dgm:pt modelId="{89B3D15B-85E7-47F8-A050-63EC083E3291}" type="pres">
      <dgm:prSet presAssocID="{2388FFD3-8919-4B34-B81D-66CEC8439A60}" presName="spaceB" presStyleCnt="0"/>
      <dgm:spPr/>
    </dgm:pt>
    <dgm:pt modelId="{8884C1B7-0068-4745-889C-8F0DBB3AF654}" type="pres">
      <dgm:prSet presAssocID="{F3241C3E-6B13-44E7-9151-0127F5DD4E96}" presName="space" presStyleCnt="0"/>
      <dgm:spPr/>
    </dgm:pt>
    <dgm:pt modelId="{DF477019-8F2F-46AA-BCC8-C5B3D5014315}" type="pres">
      <dgm:prSet presAssocID="{65AB2DBB-4600-4A49-9AE1-518D8F7F5663}" presName="compositeA" presStyleCnt="0"/>
      <dgm:spPr/>
    </dgm:pt>
    <dgm:pt modelId="{41220DF1-6B6C-4E84-9A5B-094A162B08B4}" type="pres">
      <dgm:prSet presAssocID="{65AB2DBB-4600-4A49-9AE1-518D8F7F5663}" presName="textA" presStyleLbl="revTx" presStyleIdx="4" presStyleCnt="7">
        <dgm:presLayoutVars>
          <dgm:bulletEnabled val="1"/>
        </dgm:presLayoutVars>
      </dgm:prSet>
      <dgm:spPr/>
    </dgm:pt>
    <dgm:pt modelId="{79D53D6F-6BB0-475B-A2B7-0187727A1593}" type="pres">
      <dgm:prSet presAssocID="{65AB2DBB-4600-4A49-9AE1-518D8F7F5663}" presName="circleA" presStyleLbl="node1" presStyleIdx="4" presStyleCnt="7"/>
      <dgm:spPr/>
    </dgm:pt>
    <dgm:pt modelId="{386615B4-D644-4712-B78D-6A5536A935D9}" type="pres">
      <dgm:prSet presAssocID="{65AB2DBB-4600-4A49-9AE1-518D8F7F5663}" presName="spaceA" presStyleCnt="0"/>
      <dgm:spPr/>
    </dgm:pt>
    <dgm:pt modelId="{4CA49511-AA77-4D7F-9A5C-4172E6480905}" type="pres">
      <dgm:prSet presAssocID="{0C4D79BE-952A-4EC1-93FC-CF2B6B88198F}" presName="space" presStyleCnt="0"/>
      <dgm:spPr/>
    </dgm:pt>
    <dgm:pt modelId="{23539420-8985-4023-9E89-CB28A34F824D}" type="pres">
      <dgm:prSet presAssocID="{D8B4C74B-187A-4EE4-BBCF-2D9426BD9B69}" presName="compositeB" presStyleCnt="0"/>
      <dgm:spPr/>
    </dgm:pt>
    <dgm:pt modelId="{A653C773-21F7-4057-AB06-43BE0D1400F6}" type="pres">
      <dgm:prSet presAssocID="{D8B4C74B-187A-4EE4-BBCF-2D9426BD9B69}" presName="textB" presStyleLbl="revTx" presStyleIdx="5" presStyleCnt="7">
        <dgm:presLayoutVars>
          <dgm:bulletEnabled val="1"/>
        </dgm:presLayoutVars>
      </dgm:prSet>
      <dgm:spPr/>
    </dgm:pt>
    <dgm:pt modelId="{0AD9DB88-2D4D-46E1-AEFD-7AEEBB35B4D6}" type="pres">
      <dgm:prSet presAssocID="{D8B4C74B-187A-4EE4-BBCF-2D9426BD9B69}" presName="circleB" presStyleLbl="node1" presStyleIdx="5" presStyleCnt="7"/>
      <dgm:spPr/>
    </dgm:pt>
    <dgm:pt modelId="{63E588DE-D89A-41E6-BD40-32E8512EA479}" type="pres">
      <dgm:prSet presAssocID="{D8B4C74B-187A-4EE4-BBCF-2D9426BD9B69}" presName="spaceB" presStyleCnt="0"/>
      <dgm:spPr/>
    </dgm:pt>
    <dgm:pt modelId="{209893A3-4852-4316-8255-59B4DC891436}" type="pres">
      <dgm:prSet presAssocID="{857917F0-1B84-4599-A518-7D172118B0B1}" presName="space" presStyleCnt="0"/>
      <dgm:spPr/>
    </dgm:pt>
    <dgm:pt modelId="{87562AB8-0CFD-4E9C-B612-6FE6DAAAB539}" type="pres">
      <dgm:prSet presAssocID="{F51E007F-549D-4CE7-A97D-D2465F64501F}" presName="compositeA" presStyleCnt="0"/>
      <dgm:spPr/>
    </dgm:pt>
    <dgm:pt modelId="{6E086B0A-B240-4396-BED3-0FCC64990DC4}" type="pres">
      <dgm:prSet presAssocID="{F51E007F-549D-4CE7-A97D-D2465F64501F}" presName="textA" presStyleLbl="revTx" presStyleIdx="6" presStyleCnt="7">
        <dgm:presLayoutVars>
          <dgm:bulletEnabled val="1"/>
        </dgm:presLayoutVars>
      </dgm:prSet>
      <dgm:spPr/>
    </dgm:pt>
    <dgm:pt modelId="{D7A9D198-D967-4FDD-AB1C-A628DFB1D7A1}" type="pres">
      <dgm:prSet presAssocID="{F51E007F-549D-4CE7-A97D-D2465F64501F}" presName="circleA" presStyleLbl="node1" presStyleIdx="6" presStyleCnt="7"/>
      <dgm:spPr/>
    </dgm:pt>
    <dgm:pt modelId="{C53E2D68-0123-427B-997A-842744799A5A}" type="pres">
      <dgm:prSet presAssocID="{F51E007F-549D-4CE7-A97D-D2465F64501F}" presName="spaceA" presStyleCnt="0"/>
      <dgm:spPr/>
    </dgm:pt>
  </dgm:ptLst>
  <dgm:cxnLst>
    <dgm:cxn modelId="{F6ABEA0E-A757-4274-8B51-B5D015EA3E0C}" type="presOf" srcId="{2388FFD3-8919-4B34-B81D-66CEC8439A60}" destId="{2926262D-5A6B-4FED-AEE7-EEE6DD05AC5B}" srcOrd="0" destOrd="0" presId="urn:microsoft.com/office/officeart/2005/8/layout/hProcess11"/>
    <dgm:cxn modelId="{F7383837-8277-4C96-B73C-575EA1D2B829}" type="presOf" srcId="{65AB2DBB-4600-4A49-9AE1-518D8F7F5663}" destId="{41220DF1-6B6C-4E84-9A5B-094A162B08B4}" srcOrd="0" destOrd="0" presId="urn:microsoft.com/office/officeart/2005/8/layout/hProcess11"/>
    <dgm:cxn modelId="{C7A50E5B-76E8-4607-B7B0-42F3139046CB}" srcId="{7CB83078-B20F-40A7-91C6-B312F495A13E}" destId="{65AB2DBB-4600-4A49-9AE1-518D8F7F5663}" srcOrd="4" destOrd="0" parTransId="{D8001CD1-460C-46A5-8731-84CE0B811673}" sibTransId="{0C4D79BE-952A-4EC1-93FC-CF2B6B88198F}"/>
    <dgm:cxn modelId="{552DB461-062D-47A3-AD02-C9CAD4BE5B8D}" type="presOf" srcId="{E5288B03-03A0-4D1D-BAC3-36A266EB925A}" destId="{D902803C-60C6-4985-9886-11F761585CF3}" srcOrd="0" destOrd="0" presId="urn:microsoft.com/office/officeart/2005/8/layout/hProcess11"/>
    <dgm:cxn modelId="{2F03E649-DC0B-4447-A0F7-F6FA8FA5E448}" srcId="{7CB83078-B20F-40A7-91C6-B312F495A13E}" destId="{F51E007F-549D-4CE7-A97D-D2465F64501F}" srcOrd="6" destOrd="0" parTransId="{4415F74E-0E44-4C58-AFFA-1A61AE1A798D}" sibTransId="{17244602-4DD4-426E-A6FC-9E504A6DE4C2}"/>
    <dgm:cxn modelId="{D69C3E4A-A044-4417-9426-0BCE3E85B1B6}" srcId="{7CB83078-B20F-40A7-91C6-B312F495A13E}" destId="{E72A2418-01B7-4DCB-898F-EB57D9ECEB30}" srcOrd="1" destOrd="0" parTransId="{A9B8CCA8-C5F7-43CC-8C7E-45765922AA97}" sibTransId="{A8F6C78E-8196-43CA-B436-04D894B7FA6F}"/>
    <dgm:cxn modelId="{9B915C58-EEF5-47B6-9E76-F1F4C05A9B39}" srcId="{7CB83078-B20F-40A7-91C6-B312F495A13E}" destId="{D8B4C74B-187A-4EE4-BBCF-2D9426BD9B69}" srcOrd="5" destOrd="0" parTransId="{EAA6F428-FC49-40AE-8D9F-25E37DEA9BF0}" sibTransId="{857917F0-1B84-4599-A518-7D172118B0B1}"/>
    <dgm:cxn modelId="{AA716979-58FB-4B01-B615-E8430776F00C}" type="presOf" srcId="{7CB83078-B20F-40A7-91C6-B312F495A13E}" destId="{62246F68-592E-43F6-8255-630F7C2C511F}" srcOrd="0" destOrd="0" presId="urn:microsoft.com/office/officeart/2005/8/layout/hProcess11"/>
    <dgm:cxn modelId="{26B9DB81-E734-45AB-B2CB-79F0F70978B5}" srcId="{7CB83078-B20F-40A7-91C6-B312F495A13E}" destId="{2388FFD3-8919-4B34-B81D-66CEC8439A60}" srcOrd="3" destOrd="0" parTransId="{32DF49DF-7188-4273-B30B-4A33ABC823B7}" sibTransId="{F3241C3E-6B13-44E7-9151-0127F5DD4E96}"/>
    <dgm:cxn modelId="{663BD19D-95D5-4956-A582-D28E342A3055}" srcId="{7CB83078-B20F-40A7-91C6-B312F495A13E}" destId="{E5288B03-03A0-4D1D-BAC3-36A266EB925A}" srcOrd="0" destOrd="0" parTransId="{1D7F11BE-5AD6-4D1B-9F52-CF0F91006849}" sibTransId="{6D351A4E-0717-4754-AB47-2C4CFD3B00BA}"/>
    <dgm:cxn modelId="{3C7329A1-675A-4850-BEE5-593F38B022A7}" srcId="{7CB83078-B20F-40A7-91C6-B312F495A13E}" destId="{99108084-6947-49C8-BAC8-9533D6F917E4}" srcOrd="2" destOrd="0" parTransId="{261DD850-2217-4F87-9B85-F0E599150200}" sibTransId="{3E0DFE2F-200E-4F29-9F67-40B6DC65D103}"/>
    <dgm:cxn modelId="{77F9D9B5-83C5-4A4A-AF91-2D045911E9C4}" type="presOf" srcId="{99108084-6947-49C8-BAC8-9533D6F917E4}" destId="{3E1CFBDF-49B0-497D-9571-FE1262C2164B}" srcOrd="0" destOrd="0" presId="urn:microsoft.com/office/officeart/2005/8/layout/hProcess11"/>
    <dgm:cxn modelId="{923A85C2-BADF-4ABF-8671-B3C40856300D}" type="presOf" srcId="{F51E007F-549D-4CE7-A97D-D2465F64501F}" destId="{6E086B0A-B240-4396-BED3-0FCC64990DC4}" srcOrd="0" destOrd="0" presId="urn:microsoft.com/office/officeart/2005/8/layout/hProcess11"/>
    <dgm:cxn modelId="{29F2AADA-4130-46C2-80B1-FE0374D13A97}" type="presOf" srcId="{D8B4C74B-187A-4EE4-BBCF-2D9426BD9B69}" destId="{A653C773-21F7-4057-AB06-43BE0D1400F6}" srcOrd="0" destOrd="0" presId="urn:microsoft.com/office/officeart/2005/8/layout/hProcess11"/>
    <dgm:cxn modelId="{ED1FCBDB-9ADA-4A74-BCDF-8DE2E22499C6}" type="presOf" srcId="{E72A2418-01B7-4DCB-898F-EB57D9ECEB30}" destId="{90B8FEDF-E07E-497A-9E13-CAAFE2EBD113}" srcOrd="0" destOrd="0" presId="urn:microsoft.com/office/officeart/2005/8/layout/hProcess11"/>
    <dgm:cxn modelId="{1C5244B6-DDA8-45C4-AADF-0104057AFA24}" type="presParOf" srcId="{62246F68-592E-43F6-8255-630F7C2C511F}" destId="{5C508CB3-F98E-4A3A-9770-5A80A6CDDD30}" srcOrd="0" destOrd="0" presId="urn:microsoft.com/office/officeart/2005/8/layout/hProcess11"/>
    <dgm:cxn modelId="{B643D42D-C0B4-4F96-B401-1D63B4A253CC}" type="presParOf" srcId="{62246F68-592E-43F6-8255-630F7C2C511F}" destId="{261FC528-4748-4147-9128-AE118476B0EA}" srcOrd="1" destOrd="0" presId="urn:microsoft.com/office/officeart/2005/8/layout/hProcess11"/>
    <dgm:cxn modelId="{AFE52AD8-C575-4D29-8B76-40C361379BCD}" type="presParOf" srcId="{261FC528-4748-4147-9128-AE118476B0EA}" destId="{48FEB4F0-CEEC-4992-AC38-D0A160677DBA}" srcOrd="0" destOrd="0" presId="urn:microsoft.com/office/officeart/2005/8/layout/hProcess11"/>
    <dgm:cxn modelId="{DEFA0314-9200-4955-83EB-5995477EB990}" type="presParOf" srcId="{48FEB4F0-CEEC-4992-AC38-D0A160677DBA}" destId="{D902803C-60C6-4985-9886-11F761585CF3}" srcOrd="0" destOrd="0" presId="urn:microsoft.com/office/officeart/2005/8/layout/hProcess11"/>
    <dgm:cxn modelId="{5B53BE8F-426C-41D2-A27D-6D3E008FC7BD}" type="presParOf" srcId="{48FEB4F0-CEEC-4992-AC38-D0A160677DBA}" destId="{A6650377-645F-4079-85E6-D724986C4CCE}" srcOrd="1" destOrd="0" presId="urn:microsoft.com/office/officeart/2005/8/layout/hProcess11"/>
    <dgm:cxn modelId="{170F62D9-9B7D-4C1E-B0F9-AF64A51F7D7A}" type="presParOf" srcId="{48FEB4F0-CEEC-4992-AC38-D0A160677DBA}" destId="{1187F2E1-1A78-4A46-8B33-7B8D99776391}" srcOrd="2" destOrd="0" presId="urn:microsoft.com/office/officeart/2005/8/layout/hProcess11"/>
    <dgm:cxn modelId="{47DD3BD8-F21E-41CD-A664-92B64D1D70CC}" type="presParOf" srcId="{261FC528-4748-4147-9128-AE118476B0EA}" destId="{76297957-B37C-4B38-B9CB-84FC4C2E40A2}" srcOrd="1" destOrd="0" presId="urn:microsoft.com/office/officeart/2005/8/layout/hProcess11"/>
    <dgm:cxn modelId="{40ADD793-CEBC-4D77-A252-A358998E863A}" type="presParOf" srcId="{261FC528-4748-4147-9128-AE118476B0EA}" destId="{4C4343CF-1575-4A52-9CF0-74BB65BB7EC5}" srcOrd="2" destOrd="0" presId="urn:microsoft.com/office/officeart/2005/8/layout/hProcess11"/>
    <dgm:cxn modelId="{FB298CAB-FF8F-4080-93AF-AD36C4EBAEDE}" type="presParOf" srcId="{4C4343CF-1575-4A52-9CF0-74BB65BB7EC5}" destId="{90B8FEDF-E07E-497A-9E13-CAAFE2EBD113}" srcOrd="0" destOrd="0" presId="urn:microsoft.com/office/officeart/2005/8/layout/hProcess11"/>
    <dgm:cxn modelId="{B6E68B5B-F03E-4F56-9CDA-D1A7FDEC2A82}" type="presParOf" srcId="{4C4343CF-1575-4A52-9CF0-74BB65BB7EC5}" destId="{87915396-DF18-43D3-87BA-008A82716E63}" srcOrd="1" destOrd="0" presId="urn:microsoft.com/office/officeart/2005/8/layout/hProcess11"/>
    <dgm:cxn modelId="{C69C5CCD-C05D-46C2-AE88-424AEA5BCBBD}" type="presParOf" srcId="{4C4343CF-1575-4A52-9CF0-74BB65BB7EC5}" destId="{F7A2DE3D-1F8C-4781-BA36-653BCD98D2E9}" srcOrd="2" destOrd="0" presId="urn:microsoft.com/office/officeart/2005/8/layout/hProcess11"/>
    <dgm:cxn modelId="{D1A55CAA-ADD6-4EDE-BCB6-20D85A05F128}" type="presParOf" srcId="{261FC528-4748-4147-9128-AE118476B0EA}" destId="{3E2D1FAA-D2D1-4036-BB6C-779B73B51565}" srcOrd="3" destOrd="0" presId="urn:microsoft.com/office/officeart/2005/8/layout/hProcess11"/>
    <dgm:cxn modelId="{E3190D22-ED7B-47FD-BB7B-215A93D64703}" type="presParOf" srcId="{261FC528-4748-4147-9128-AE118476B0EA}" destId="{39DC6AFF-12C7-4822-8CB9-08D9E36526C8}" srcOrd="4" destOrd="0" presId="urn:microsoft.com/office/officeart/2005/8/layout/hProcess11"/>
    <dgm:cxn modelId="{71C48AB3-4ACF-41B6-931F-8A247C18CA00}" type="presParOf" srcId="{39DC6AFF-12C7-4822-8CB9-08D9E36526C8}" destId="{3E1CFBDF-49B0-497D-9571-FE1262C2164B}" srcOrd="0" destOrd="0" presId="urn:microsoft.com/office/officeart/2005/8/layout/hProcess11"/>
    <dgm:cxn modelId="{B812DB3C-5232-44AE-8898-9F7490BB62DB}" type="presParOf" srcId="{39DC6AFF-12C7-4822-8CB9-08D9E36526C8}" destId="{861D4A0E-AF09-4424-8989-7E6A04C57071}" srcOrd="1" destOrd="0" presId="urn:microsoft.com/office/officeart/2005/8/layout/hProcess11"/>
    <dgm:cxn modelId="{C98121D8-68EC-4C1E-A5FF-9F8A9615BC77}" type="presParOf" srcId="{39DC6AFF-12C7-4822-8CB9-08D9E36526C8}" destId="{CECFC334-DD02-427F-9261-81A10EF0413F}" srcOrd="2" destOrd="0" presId="urn:microsoft.com/office/officeart/2005/8/layout/hProcess11"/>
    <dgm:cxn modelId="{5DEF640E-5C61-48D2-A8AA-A5BF292070CC}" type="presParOf" srcId="{261FC528-4748-4147-9128-AE118476B0EA}" destId="{436814E1-1B4E-4F51-8562-5E568C79A7B2}" srcOrd="5" destOrd="0" presId="urn:microsoft.com/office/officeart/2005/8/layout/hProcess11"/>
    <dgm:cxn modelId="{E6F645AA-20BF-4C3C-8831-50CBF700A9ED}" type="presParOf" srcId="{261FC528-4748-4147-9128-AE118476B0EA}" destId="{D16906C7-3280-444F-898A-596EE7E584B7}" srcOrd="6" destOrd="0" presId="urn:microsoft.com/office/officeart/2005/8/layout/hProcess11"/>
    <dgm:cxn modelId="{CE80D441-7089-4BF7-BD85-BB9677A4EC05}" type="presParOf" srcId="{D16906C7-3280-444F-898A-596EE7E584B7}" destId="{2926262D-5A6B-4FED-AEE7-EEE6DD05AC5B}" srcOrd="0" destOrd="0" presId="urn:microsoft.com/office/officeart/2005/8/layout/hProcess11"/>
    <dgm:cxn modelId="{CCA7882F-AE6A-464C-92B9-E6E9D9AD9DE5}" type="presParOf" srcId="{D16906C7-3280-444F-898A-596EE7E584B7}" destId="{8EFE3268-F5FF-4133-A80F-928BA07B6B3B}" srcOrd="1" destOrd="0" presId="urn:microsoft.com/office/officeart/2005/8/layout/hProcess11"/>
    <dgm:cxn modelId="{B1D3F2D3-1F12-4310-A022-E09722CF01E5}" type="presParOf" srcId="{D16906C7-3280-444F-898A-596EE7E584B7}" destId="{89B3D15B-85E7-47F8-A050-63EC083E3291}" srcOrd="2" destOrd="0" presId="urn:microsoft.com/office/officeart/2005/8/layout/hProcess11"/>
    <dgm:cxn modelId="{3A39072F-4A92-4565-A12E-3752FC2C444D}" type="presParOf" srcId="{261FC528-4748-4147-9128-AE118476B0EA}" destId="{8884C1B7-0068-4745-889C-8F0DBB3AF654}" srcOrd="7" destOrd="0" presId="urn:microsoft.com/office/officeart/2005/8/layout/hProcess11"/>
    <dgm:cxn modelId="{0D1182DB-7054-4DAC-8EF7-8D586B52F84F}" type="presParOf" srcId="{261FC528-4748-4147-9128-AE118476B0EA}" destId="{DF477019-8F2F-46AA-BCC8-C5B3D5014315}" srcOrd="8" destOrd="0" presId="urn:microsoft.com/office/officeart/2005/8/layout/hProcess11"/>
    <dgm:cxn modelId="{EFBF284B-1BDB-4352-82BB-6E62AC9F7160}" type="presParOf" srcId="{DF477019-8F2F-46AA-BCC8-C5B3D5014315}" destId="{41220DF1-6B6C-4E84-9A5B-094A162B08B4}" srcOrd="0" destOrd="0" presId="urn:microsoft.com/office/officeart/2005/8/layout/hProcess11"/>
    <dgm:cxn modelId="{788647B5-92B0-412D-BE0D-79C493B1E5CE}" type="presParOf" srcId="{DF477019-8F2F-46AA-BCC8-C5B3D5014315}" destId="{79D53D6F-6BB0-475B-A2B7-0187727A1593}" srcOrd="1" destOrd="0" presId="urn:microsoft.com/office/officeart/2005/8/layout/hProcess11"/>
    <dgm:cxn modelId="{3DC6AF23-F4A3-4826-9B14-217AF3AA8BC6}" type="presParOf" srcId="{DF477019-8F2F-46AA-BCC8-C5B3D5014315}" destId="{386615B4-D644-4712-B78D-6A5536A935D9}" srcOrd="2" destOrd="0" presId="urn:microsoft.com/office/officeart/2005/8/layout/hProcess11"/>
    <dgm:cxn modelId="{89F744DC-D493-4E15-9226-D022F627E1B8}" type="presParOf" srcId="{261FC528-4748-4147-9128-AE118476B0EA}" destId="{4CA49511-AA77-4D7F-9A5C-4172E6480905}" srcOrd="9" destOrd="0" presId="urn:microsoft.com/office/officeart/2005/8/layout/hProcess11"/>
    <dgm:cxn modelId="{6EB774B3-974D-4C59-8E2E-EAEE6AE17577}" type="presParOf" srcId="{261FC528-4748-4147-9128-AE118476B0EA}" destId="{23539420-8985-4023-9E89-CB28A34F824D}" srcOrd="10" destOrd="0" presId="urn:microsoft.com/office/officeart/2005/8/layout/hProcess11"/>
    <dgm:cxn modelId="{AE56D164-9F02-4272-A387-B48A40FA883A}" type="presParOf" srcId="{23539420-8985-4023-9E89-CB28A34F824D}" destId="{A653C773-21F7-4057-AB06-43BE0D1400F6}" srcOrd="0" destOrd="0" presId="urn:microsoft.com/office/officeart/2005/8/layout/hProcess11"/>
    <dgm:cxn modelId="{E44D907D-402A-440C-9DB3-4153C8A6E597}" type="presParOf" srcId="{23539420-8985-4023-9E89-CB28A34F824D}" destId="{0AD9DB88-2D4D-46E1-AEFD-7AEEBB35B4D6}" srcOrd="1" destOrd="0" presId="urn:microsoft.com/office/officeart/2005/8/layout/hProcess11"/>
    <dgm:cxn modelId="{7F041214-016C-444F-9654-451A1D6D2543}" type="presParOf" srcId="{23539420-8985-4023-9E89-CB28A34F824D}" destId="{63E588DE-D89A-41E6-BD40-32E8512EA479}" srcOrd="2" destOrd="0" presId="urn:microsoft.com/office/officeart/2005/8/layout/hProcess11"/>
    <dgm:cxn modelId="{1199EACD-DBB5-456D-9142-7BED3CC29FA0}" type="presParOf" srcId="{261FC528-4748-4147-9128-AE118476B0EA}" destId="{209893A3-4852-4316-8255-59B4DC891436}" srcOrd="11" destOrd="0" presId="urn:microsoft.com/office/officeart/2005/8/layout/hProcess11"/>
    <dgm:cxn modelId="{33366FC0-1DBF-4163-A052-385B0D50C6D2}" type="presParOf" srcId="{261FC528-4748-4147-9128-AE118476B0EA}" destId="{87562AB8-0CFD-4E9C-B612-6FE6DAAAB539}" srcOrd="12" destOrd="0" presId="urn:microsoft.com/office/officeart/2005/8/layout/hProcess11"/>
    <dgm:cxn modelId="{C847D12D-76F6-4B7E-94CF-E3C210887180}" type="presParOf" srcId="{87562AB8-0CFD-4E9C-B612-6FE6DAAAB539}" destId="{6E086B0A-B240-4396-BED3-0FCC64990DC4}" srcOrd="0" destOrd="0" presId="urn:microsoft.com/office/officeart/2005/8/layout/hProcess11"/>
    <dgm:cxn modelId="{C5B4C5EB-45EC-4EB8-A672-8C57AF9DE5F9}" type="presParOf" srcId="{87562AB8-0CFD-4E9C-B612-6FE6DAAAB539}" destId="{D7A9D198-D967-4FDD-AB1C-A628DFB1D7A1}" srcOrd="1" destOrd="0" presId="urn:microsoft.com/office/officeart/2005/8/layout/hProcess11"/>
    <dgm:cxn modelId="{95303621-5682-49BA-813D-323A79074027}" type="presParOf" srcId="{87562AB8-0CFD-4E9C-B612-6FE6DAAAB539}" destId="{C53E2D68-0123-427B-997A-842744799A5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B27F3F-1C0B-4869-A5F3-43E0262425F5}"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nb-NO"/>
        </a:p>
      </dgm:t>
    </dgm:pt>
    <dgm:pt modelId="{0963C794-ABC2-48D7-80CE-1F023ADA9285}">
      <dgm:prSet phldrT="[Tekst]"/>
      <dgm:spPr/>
      <dgm:t>
        <a:bodyPr/>
        <a:lstStyle/>
        <a:p>
          <a:pPr>
            <a:buNone/>
          </a:pPr>
          <a:r>
            <a:rPr lang="nb-NO" dirty="0"/>
            <a:t>Fra funnene: spesialundervisning er omstendelig og tidkrevende</a:t>
          </a:r>
        </a:p>
      </dgm:t>
    </dgm:pt>
    <dgm:pt modelId="{DDDD3F49-79F9-4E52-A56F-186FAF122EF3}" type="parTrans" cxnId="{57E70658-1F03-40E2-94F7-AD8EF3971535}">
      <dgm:prSet/>
      <dgm:spPr/>
      <dgm:t>
        <a:bodyPr/>
        <a:lstStyle/>
        <a:p>
          <a:endParaRPr lang="nb-NO"/>
        </a:p>
      </dgm:t>
    </dgm:pt>
    <dgm:pt modelId="{ECF58327-A68D-4475-9F91-EB0AB8673A83}" type="sibTrans" cxnId="{57E70658-1F03-40E2-94F7-AD8EF3971535}">
      <dgm:prSet/>
      <dgm:spPr/>
      <dgm:t>
        <a:bodyPr/>
        <a:lstStyle/>
        <a:p>
          <a:endParaRPr lang="nb-NO"/>
        </a:p>
      </dgm:t>
    </dgm:pt>
    <dgm:pt modelId="{100DCDD9-8E65-4C74-90AC-6F17960D5FB3}">
      <dgm:prSet phldrT="[Tekst]"/>
      <dgm:spPr/>
      <dgm:t>
        <a:bodyPr/>
        <a:lstStyle/>
        <a:p>
          <a:pPr rtl="0"/>
          <a:r>
            <a:rPr lang="nb-NO" b="0" dirty="0">
              <a:solidFill>
                <a:schemeClr val="bg1"/>
              </a:solidFill>
              <a:latin typeface="+mj-lt"/>
            </a:rPr>
            <a:t> </a:t>
          </a:r>
          <a:r>
            <a:rPr lang="nb-NO" b="0" dirty="0">
              <a:solidFill>
                <a:schemeClr val="bg1"/>
              </a:solidFill>
              <a:latin typeface="+mj-lt"/>
              <a:cs typeface="Calibri"/>
            </a:rPr>
            <a:t>Betyr omstendelig og tidkrevende at eleven har andre rettigheter?</a:t>
          </a:r>
        </a:p>
      </dgm:t>
    </dgm:pt>
    <dgm:pt modelId="{94EBF7BB-EDB1-4F3C-BF97-08C79F5CEBFC}" type="parTrans" cxnId="{DA817EC7-3A99-428C-8DE9-D5C1C2013145}">
      <dgm:prSet/>
      <dgm:spPr/>
      <dgm:t>
        <a:bodyPr/>
        <a:lstStyle/>
        <a:p>
          <a:endParaRPr lang="nb-NO"/>
        </a:p>
      </dgm:t>
    </dgm:pt>
    <dgm:pt modelId="{9897B452-BE2B-4103-8ABE-8E06B15D2FAA}" type="sibTrans" cxnId="{DA817EC7-3A99-428C-8DE9-D5C1C2013145}">
      <dgm:prSet/>
      <dgm:spPr/>
      <dgm:t>
        <a:bodyPr/>
        <a:lstStyle/>
        <a:p>
          <a:endParaRPr lang="nb-NO"/>
        </a:p>
      </dgm:t>
    </dgm:pt>
    <dgm:pt modelId="{D6EE079C-DE4B-403B-9191-FBE9DE2106A3}">
      <dgm:prSet phldrT="[Tekst]"/>
      <dgm:spPr/>
      <dgm:t>
        <a:bodyPr/>
        <a:lstStyle/>
        <a:p>
          <a:r>
            <a:rPr lang="nb-NO" dirty="0"/>
            <a:t>Bruk lokal kompetanse.</a:t>
          </a:r>
        </a:p>
      </dgm:t>
    </dgm:pt>
    <dgm:pt modelId="{EE5B5E40-0AFC-464F-83DD-96EF7CCC3DB1}" type="parTrans" cxnId="{2A024D60-2AE5-488A-A438-F13B6A23C806}">
      <dgm:prSet/>
      <dgm:spPr/>
      <dgm:t>
        <a:bodyPr/>
        <a:lstStyle/>
        <a:p>
          <a:endParaRPr lang="nb-NO"/>
        </a:p>
      </dgm:t>
    </dgm:pt>
    <dgm:pt modelId="{45085F74-1861-4245-95ED-019F08974ED0}" type="sibTrans" cxnId="{2A024D60-2AE5-488A-A438-F13B6A23C806}">
      <dgm:prSet/>
      <dgm:spPr/>
      <dgm:t>
        <a:bodyPr/>
        <a:lstStyle/>
        <a:p>
          <a:endParaRPr lang="nb-NO"/>
        </a:p>
      </dgm:t>
    </dgm:pt>
    <dgm:pt modelId="{F503C464-84CD-4512-887D-7B6BC603E781}">
      <dgm:prSet phldrT="[Tekst]" phldr="0"/>
      <dgm:spPr/>
      <dgm:t>
        <a:bodyPr/>
        <a:lstStyle/>
        <a:p>
          <a:pPr rtl="0"/>
          <a:r>
            <a:rPr lang="nb-NO" dirty="0">
              <a:solidFill>
                <a:schemeClr val="bg1"/>
              </a:solidFill>
              <a:latin typeface="+mj-lt"/>
              <a:cs typeface="Calibri"/>
            </a:rPr>
            <a:t>Inviter inn!</a:t>
          </a:r>
          <a:endParaRPr lang="nb-NO" dirty="0">
            <a:solidFill>
              <a:schemeClr val="bg1"/>
            </a:solidFill>
            <a:latin typeface="+mj-lt"/>
          </a:endParaRPr>
        </a:p>
      </dgm:t>
    </dgm:pt>
    <dgm:pt modelId="{EAA13621-8ABC-4FD4-BCCA-C196236F772F}" type="parTrans" cxnId="{EDA3F7F0-E1B5-4DDD-9DFF-ED185BF4AEAE}">
      <dgm:prSet/>
      <dgm:spPr/>
      <dgm:t>
        <a:bodyPr/>
        <a:lstStyle/>
        <a:p>
          <a:endParaRPr lang="nb-NO"/>
        </a:p>
      </dgm:t>
    </dgm:pt>
    <dgm:pt modelId="{E9C0708D-8D9A-4C4D-A7E7-49C74D38C800}" type="sibTrans" cxnId="{EDA3F7F0-E1B5-4DDD-9DFF-ED185BF4AEAE}">
      <dgm:prSet/>
      <dgm:spPr/>
      <dgm:t>
        <a:bodyPr/>
        <a:lstStyle/>
        <a:p>
          <a:endParaRPr lang="nb-NO"/>
        </a:p>
      </dgm:t>
    </dgm:pt>
    <dgm:pt modelId="{2AD006DC-1B7D-4EAA-9C18-AE8581BE2B6C}">
      <dgm:prSet phldrT="[Tekst]"/>
      <dgm:spPr/>
      <dgm:t>
        <a:bodyPr/>
        <a:lstStyle/>
        <a:p>
          <a:r>
            <a:rPr lang="nb-NO" dirty="0"/>
            <a:t>Klare rutiner = effektivisering</a:t>
          </a:r>
        </a:p>
      </dgm:t>
    </dgm:pt>
    <dgm:pt modelId="{857B6C78-B3E3-4C4A-8806-E308C0E496CA}" type="parTrans" cxnId="{5A700970-F04A-4AA5-8220-9446012E2324}">
      <dgm:prSet/>
      <dgm:spPr/>
      <dgm:t>
        <a:bodyPr/>
        <a:lstStyle/>
        <a:p>
          <a:endParaRPr lang="nb-NO"/>
        </a:p>
      </dgm:t>
    </dgm:pt>
    <dgm:pt modelId="{DCCDB59A-3F35-4AD4-A158-69DA1AEDEF48}" type="sibTrans" cxnId="{5A700970-F04A-4AA5-8220-9446012E2324}">
      <dgm:prSet/>
      <dgm:spPr/>
      <dgm:t>
        <a:bodyPr/>
        <a:lstStyle/>
        <a:p>
          <a:endParaRPr lang="nb-NO"/>
        </a:p>
      </dgm:t>
    </dgm:pt>
    <dgm:pt modelId="{13BC7047-B279-41E9-B506-0297972E5105}" type="pres">
      <dgm:prSet presAssocID="{A1B27F3F-1C0B-4869-A5F3-43E0262425F5}" presName="diagram" presStyleCnt="0">
        <dgm:presLayoutVars>
          <dgm:chMax val="1"/>
          <dgm:dir/>
          <dgm:animLvl val="ctr"/>
          <dgm:resizeHandles val="exact"/>
        </dgm:presLayoutVars>
      </dgm:prSet>
      <dgm:spPr/>
    </dgm:pt>
    <dgm:pt modelId="{77EF0A82-5E7E-4864-B788-21039A1FFF50}" type="pres">
      <dgm:prSet presAssocID="{A1B27F3F-1C0B-4869-A5F3-43E0262425F5}" presName="matrix" presStyleCnt="0"/>
      <dgm:spPr/>
    </dgm:pt>
    <dgm:pt modelId="{BCAE9457-230B-4717-AB45-A1CFF621C35F}" type="pres">
      <dgm:prSet presAssocID="{A1B27F3F-1C0B-4869-A5F3-43E0262425F5}" presName="tile1" presStyleLbl="node1" presStyleIdx="0" presStyleCnt="4"/>
      <dgm:spPr/>
    </dgm:pt>
    <dgm:pt modelId="{3E8E9881-EB8C-4AF9-9BA0-6D5530B48205}" type="pres">
      <dgm:prSet presAssocID="{A1B27F3F-1C0B-4869-A5F3-43E0262425F5}" presName="tile1text" presStyleLbl="node1" presStyleIdx="0" presStyleCnt="4">
        <dgm:presLayoutVars>
          <dgm:chMax val="0"/>
          <dgm:chPref val="0"/>
          <dgm:bulletEnabled val="1"/>
        </dgm:presLayoutVars>
      </dgm:prSet>
      <dgm:spPr/>
    </dgm:pt>
    <dgm:pt modelId="{1F54BB86-93B9-451C-95D2-3EF77BB1FE92}" type="pres">
      <dgm:prSet presAssocID="{A1B27F3F-1C0B-4869-A5F3-43E0262425F5}" presName="tile2" presStyleLbl="node1" presStyleIdx="1" presStyleCnt="4"/>
      <dgm:spPr/>
    </dgm:pt>
    <dgm:pt modelId="{87F3E815-A516-4294-BE35-59EEBE70E40E}" type="pres">
      <dgm:prSet presAssocID="{A1B27F3F-1C0B-4869-A5F3-43E0262425F5}" presName="tile2text" presStyleLbl="node1" presStyleIdx="1" presStyleCnt="4">
        <dgm:presLayoutVars>
          <dgm:chMax val="0"/>
          <dgm:chPref val="0"/>
          <dgm:bulletEnabled val="1"/>
        </dgm:presLayoutVars>
      </dgm:prSet>
      <dgm:spPr/>
    </dgm:pt>
    <dgm:pt modelId="{16E29119-B537-4CD9-B1CA-13D31DB32C0C}" type="pres">
      <dgm:prSet presAssocID="{A1B27F3F-1C0B-4869-A5F3-43E0262425F5}" presName="tile3" presStyleLbl="node1" presStyleIdx="2" presStyleCnt="4"/>
      <dgm:spPr/>
    </dgm:pt>
    <dgm:pt modelId="{86294802-D4A0-41E3-86C7-5C99ACA22E12}" type="pres">
      <dgm:prSet presAssocID="{A1B27F3F-1C0B-4869-A5F3-43E0262425F5}" presName="tile3text" presStyleLbl="node1" presStyleIdx="2" presStyleCnt="4">
        <dgm:presLayoutVars>
          <dgm:chMax val="0"/>
          <dgm:chPref val="0"/>
          <dgm:bulletEnabled val="1"/>
        </dgm:presLayoutVars>
      </dgm:prSet>
      <dgm:spPr/>
    </dgm:pt>
    <dgm:pt modelId="{92125E51-5B10-40ED-B378-BA139FCEECEC}" type="pres">
      <dgm:prSet presAssocID="{A1B27F3F-1C0B-4869-A5F3-43E0262425F5}" presName="tile4" presStyleLbl="node1" presStyleIdx="3" presStyleCnt="4" custLinFactNeighborX="-144"/>
      <dgm:spPr/>
    </dgm:pt>
    <dgm:pt modelId="{D831E0F3-10EB-4FA4-83D1-ED468D34BFDE}" type="pres">
      <dgm:prSet presAssocID="{A1B27F3F-1C0B-4869-A5F3-43E0262425F5}" presName="tile4text" presStyleLbl="node1" presStyleIdx="3" presStyleCnt="4">
        <dgm:presLayoutVars>
          <dgm:chMax val="0"/>
          <dgm:chPref val="0"/>
          <dgm:bulletEnabled val="1"/>
        </dgm:presLayoutVars>
      </dgm:prSet>
      <dgm:spPr/>
    </dgm:pt>
    <dgm:pt modelId="{8CEB9DE9-E5F6-417A-81B1-4426772C9BA3}" type="pres">
      <dgm:prSet presAssocID="{A1B27F3F-1C0B-4869-A5F3-43E0262425F5}" presName="centerTile" presStyleLbl="fgShp" presStyleIdx="0" presStyleCnt="1" custScaleX="178261" custScaleY="152120">
        <dgm:presLayoutVars>
          <dgm:chMax val="0"/>
          <dgm:chPref val="0"/>
        </dgm:presLayoutVars>
      </dgm:prSet>
      <dgm:spPr/>
    </dgm:pt>
  </dgm:ptLst>
  <dgm:cxnLst>
    <dgm:cxn modelId="{9884C501-1D3D-4C17-91E2-F174239AF171}" type="presOf" srcId="{A1B27F3F-1C0B-4869-A5F3-43E0262425F5}" destId="{13BC7047-B279-41E9-B506-0297972E5105}" srcOrd="0" destOrd="0" presId="urn:microsoft.com/office/officeart/2005/8/layout/matrix1"/>
    <dgm:cxn modelId="{9D948E02-FC4C-4F60-8ADE-0A5C66B38688}" type="presOf" srcId="{100DCDD9-8E65-4C74-90AC-6F17960D5FB3}" destId="{3E8E9881-EB8C-4AF9-9BA0-6D5530B48205}" srcOrd="1" destOrd="0" presId="urn:microsoft.com/office/officeart/2005/8/layout/matrix1"/>
    <dgm:cxn modelId="{90598A29-86E7-42E7-B680-D96926B6A8E0}" type="presOf" srcId="{D6EE079C-DE4B-403B-9191-FBE9DE2106A3}" destId="{1F54BB86-93B9-451C-95D2-3EF77BB1FE92}" srcOrd="0" destOrd="0" presId="urn:microsoft.com/office/officeart/2005/8/layout/matrix1"/>
    <dgm:cxn modelId="{7FFFEF38-2D3D-4867-95A0-9409F15C378B}" type="presOf" srcId="{0963C794-ABC2-48D7-80CE-1F023ADA9285}" destId="{8CEB9DE9-E5F6-417A-81B1-4426772C9BA3}" srcOrd="0" destOrd="0" presId="urn:microsoft.com/office/officeart/2005/8/layout/matrix1"/>
    <dgm:cxn modelId="{2A024D60-2AE5-488A-A438-F13B6A23C806}" srcId="{0963C794-ABC2-48D7-80CE-1F023ADA9285}" destId="{D6EE079C-DE4B-403B-9191-FBE9DE2106A3}" srcOrd="1" destOrd="0" parTransId="{EE5B5E40-0AFC-464F-83DD-96EF7CCC3DB1}" sibTransId="{45085F74-1861-4245-95ED-019F08974ED0}"/>
    <dgm:cxn modelId="{5A700970-F04A-4AA5-8220-9446012E2324}" srcId="{0963C794-ABC2-48D7-80CE-1F023ADA9285}" destId="{2AD006DC-1B7D-4EAA-9C18-AE8581BE2B6C}" srcOrd="3" destOrd="0" parTransId="{857B6C78-B3E3-4C4A-8806-E308C0E496CA}" sibTransId="{DCCDB59A-3F35-4AD4-A158-69DA1AEDEF48}"/>
    <dgm:cxn modelId="{BC80C673-2931-4AF5-B0C9-632F4BFDFEF4}" type="presOf" srcId="{100DCDD9-8E65-4C74-90AC-6F17960D5FB3}" destId="{BCAE9457-230B-4717-AB45-A1CFF621C35F}" srcOrd="0" destOrd="0" presId="urn:microsoft.com/office/officeart/2005/8/layout/matrix1"/>
    <dgm:cxn modelId="{57E70658-1F03-40E2-94F7-AD8EF3971535}" srcId="{A1B27F3F-1C0B-4869-A5F3-43E0262425F5}" destId="{0963C794-ABC2-48D7-80CE-1F023ADA9285}" srcOrd="0" destOrd="0" parTransId="{DDDD3F49-79F9-4E52-A56F-186FAF122EF3}" sibTransId="{ECF58327-A68D-4475-9F91-EB0AB8673A83}"/>
    <dgm:cxn modelId="{EF5A7389-259B-412A-9467-326FC0DA6E41}" type="presOf" srcId="{F503C464-84CD-4512-887D-7B6BC603E781}" destId="{86294802-D4A0-41E3-86C7-5C99ACA22E12}" srcOrd="1" destOrd="0" presId="urn:microsoft.com/office/officeart/2005/8/layout/matrix1"/>
    <dgm:cxn modelId="{68D147B4-A731-459F-A21C-F4D52D43486D}" type="presOf" srcId="{2AD006DC-1B7D-4EAA-9C18-AE8581BE2B6C}" destId="{92125E51-5B10-40ED-B378-BA139FCEECEC}" srcOrd="0" destOrd="0" presId="urn:microsoft.com/office/officeart/2005/8/layout/matrix1"/>
    <dgm:cxn modelId="{DA817EC7-3A99-428C-8DE9-D5C1C2013145}" srcId="{0963C794-ABC2-48D7-80CE-1F023ADA9285}" destId="{100DCDD9-8E65-4C74-90AC-6F17960D5FB3}" srcOrd="0" destOrd="0" parTransId="{94EBF7BB-EDB1-4F3C-BF97-08C79F5CEBFC}" sibTransId="{9897B452-BE2B-4103-8ABE-8E06B15D2FAA}"/>
    <dgm:cxn modelId="{90CEFBD3-9C6F-4239-960D-BE8D9757386C}" type="presOf" srcId="{2AD006DC-1B7D-4EAA-9C18-AE8581BE2B6C}" destId="{D831E0F3-10EB-4FA4-83D1-ED468D34BFDE}" srcOrd="1" destOrd="0" presId="urn:microsoft.com/office/officeart/2005/8/layout/matrix1"/>
    <dgm:cxn modelId="{C1F053D7-487A-48C9-8E67-C5C35636EC80}" type="presOf" srcId="{D6EE079C-DE4B-403B-9191-FBE9DE2106A3}" destId="{87F3E815-A516-4294-BE35-59EEBE70E40E}" srcOrd="1" destOrd="0" presId="urn:microsoft.com/office/officeart/2005/8/layout/matrix1"/>
    <dgm:cxn modelId="{EDA3F7F0-E1B5-4DDD-9DFF-ED185BF4AEAE}" srcId="{0963C794-ABC2-48D7-80CE-1F023ADA9285}" destId="{F503C464-84CD-4512-887D-7B6BC603E781}" srcOrd="2" destOrd="0" parTransId="{EAA13621-8ABC-4FD4-BCCA-C196236F772F}" sibTransId="{E9C0708D-8D9A-4C4D-A7E7-49C74D38C800}"/>
    <dgm:cxn modelId="{1C02C1F2-173F-4070-A460-A484F4A2E49E}" type="presOf" srcId="{F503C464-84CD-4512-887D-7B6BC603E781}" destId="{16E29119-B537-4CD9-B1CA-13D31DB32C0C}" srcOrd="0" destOrd="0" presId="urn:microsoft.com/office/officeart/2005/8/layout/matrix1"/>
    <dgm:cxn modelId="{6D535853-78B5-4083-B54C-52361A5171F6}" type="presParOf" srcId="{13BC7047-B279-41E9-B506-0297972E5105}" destId="{77EF0A82-5E7E-4864-B788-21039A1FFF50}" srcOrd="0" destOrd="0" presId="urn:microsoft.com/office/officeart/2005/8/layout/matrix1"/>
    <dgm:cxn modelId="{0DF095C2-FE0C-4AEB-90F3-553F797808DC}" type="presParOf" srcId="{77EF0A82-5E7E-4864-B788-21039A1FFF50}" destId="{BCAE9457-230B-4717-AB45-A1CFF621C35F}" srcOrd="0" destOrd="0" presId="urn:microsoft.com/office/officeart/2005/8/layout/matrix1"/>
    <dgm:cxn modelId="{02FC2577-CB8C-4312-A98D-4EB71ACBEA69}" type="presParOf" srcId="{77EF0A82-5E7E-4864-B788-21039A1FFF50}" destId="{3E8E9881-EB8C-4AF9-9BA0-6D5530B48205}" srcOrd="1" destOrd="0" presId="urn:microsoft.com/office/officeart/2005/8/layout/matrix1"/>
    <dgm:cxn modelId="{2E676897-CDE9-40F9-BD62-7FBB8D05755E}" type="presParOf" srcId="{77EF0A82-5E7E-4864-B788-21039A1FFF50}" destId="{1F54BB86-93B9-451C-95D2-3EF77BB1FE92}" srcOrd="2" destOrd="0" presId="urn:microsoft.com/office/officeart/2005/8/layout/matrix1"/>
    <dgm:cxn modelId="{7D74644F-249A-4804-8EEB-47941FC29C8F}" type="presParOf" srcId="{77EF0A82-5E7E-4864-B788-21039A1FFF50}" destId="{87F3E815-A516-4294-BE35-59EEBE70E40E}" srcOrd="3" destOrd="0" presId="urn:microsoft.com/office/officeart/2005/8/layout/matrix1"/>
    <dgm:cxn modelId="{37F23D53-0770-40B2-9455-3518162B10CE}" type="presParOf" srcId="{77EF0A82-5E7E-4864-B788-21039A1FFF50}" destId="{16E29119-B537-4CD9-B1CA-13D31DB32C0C}" srcOrd="4" destOrd="0" presId="urn:microsoft.com/office/officeart/2005/8/layout/matrix1"/>
    <dgm:cxn modelId="{ABF30B9B-FE15-4B86-819D-6A767EB68F0A}" type="presParOf" srcId="{77EF0A82-5E7E-4864-B788-21039A1FFF50}" destId="{86294802-D4A0-41E3-86C7-5C99ACA22E12}" srcOrd="5" destOrd="0" presId="urn:microsoft.com/office/officeart/2005/8/layout/matrix1"/>
    <dgm:cxn modelId="{00BE69B3-5970-42AF-A9FC-4AF910DFB766}" type="presParOf" srcId="{77EF0A82-5E7E-4864-B788-21039A1FFF50}" destId="{92125E51-5B10-40ED-B378-BA139FCEECEC}" srcOrd="6" destOrd="0" presId="urn:microsoft.com/office/officeart/2005/8/layout/matrix1"/>
    <dgm:cxn modelId="{BB6980D5-CF4C-429E-A5EC-F501BE4398DF}" type="presParOf" srcId="{77EF0A82-5E7E-4864-B788-21039A1FFF50}" destId="{D831E0F3-10EB-4FA4-83D1-ED468D34BFDE}" srcOrd="7" destOrd="0" presId="urn:microsoft.com/office/officeart/2005/8/layout/matrix1"/>
    <dgm:cxn modelId="{27E4B7E5-1648-4DA5-8966-A6F2A9FCC721}" type="presParOf" srcId="{13BC7047-B279-41E9-B506-0297972E5105}" destId="{8CEB9DE9-E5F6-417A-81B1-4426772C9BA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8CB3-F98E-4A3A-9770-5A80A6CDDD30}">
      <dsp:nvSpPr>
        <dsp:cNvPr id="0" name=""/>
        <dsp:cNvSpPr/>
      </dsp:nvSpPr>
      <dsp:spPr>
        <a:xfrm>
          <a:off x="0" y="1126807"/>
          <a:ext cx="10515600" cy="150241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2803C-60C6-4985-9886-11F761585CF3}">
      <dsp:nvSpPr>
        <dsp:cNvPr id="0" name=""/>
        <dsp:cNvSpPr/>
      </dsp:nvSpPr>
      <dsp:spPr>
        <a:xfrm>
          <a:off x="2599" y="0"/>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nb-NO" sz="1600" kern="1200" dirty="0">
              <a:latin typeface="Calibri Light"/>
            </a:rPr>
            <a:t>Bekymring</a:t>
          </a:r>
          <a:endParaRPr lang="nb-NO" sz="1600" kern="1200" dirty="0"/>
        </a:p>
      </dsp:txBody>
      <dsp:txXfrm>
        <a:off x="2599" y="0"/>
        <a:ext cx="1513414" cy="1502410"/>
      </dsp:txXfrm>
    </dsp:sp>
    <dsp:sp modelId="{A6650377-645F-4079-85E6-D724986C4CCE}">
      <dsp:nvSpPr>
        <dsp:cNvPr id="0" name=""/>
        <dsp:cNvSpPr/>
      </dsp:nvSpPr>
      <dsp:spPr>
        <a:xfrm>
          <a:off x="571505" y="1690211"/>
          <a:ext cx="375602" cy="37560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8FEDF-E07E-497A-9E13-CAAFE2EBD113}">
      <dsp:nvSpPr>
        <dsp:cNvPr id="0" name=""/>
        <dsp:cNvSpPr/>
      </dsp:nvSpPr>
      <dsp:spPr>
        <a:xfrm>
          <a:off x="1591684" y="2253614"/>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nb-NO" sz="1600" kern="1200" dirty="0">
              <a:latin typeface="Calibri Light"/>
            </a:rPr>
            <a:t>Henvisning</a:t>
          </a:r>
          <a:endParaRPr lang="nb-NO" sz="1600" kern="1200" dirty="0"/>
        </a:p>
      </dsp:txBody>
      <dsp:txXfrm>
        <a:off x="1591684" y="2253614"/>
        <a:ext cx="1513414" cy="1502410"/>
      </dsp:txXfrm>
    </dsp:sp>
    <dsp:sp modelId="{87915396-DF18-43D3-87BA-008A82716E63}">
      <dsp:nvSpPr>
        <dsp:cNvPr id="0" name=""/>
        <dsp:cNvSpPr/>
      </dsp:nvSpPr>
      <dsp:spPr>
        <a:xfrm>
          <a:off x="2160590" y="1690211"/>
          <a:ext cx="375602" cy="375602"/>
        </a:xfrm>
        <a:prstGeom prst="ellipse">
          <a:avLst/>
        </a:prstGeom>
        <a:solidFill>
          <a:schemeClr val="accent3">
            <a:hueOff val="1870625"/>
            <a:satOff val="0"/>
            <a:lumOff val="-6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CFBDF-49B0-497D-9571-FE1262C2164B}">
      <dsp:nvSpPr>
        <dsp:cNvPr id="0" name=""/>
        <dsp:cNvSpPr/>
      </dsp:nvSpPr>
      <dsp:spPr>
        <a:xfrm>
          <a:off x="3180770" y="0"/>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nb-NO" sz="1600" kern="1200" dirty="0"/>
            <a:t>Sakkyndig vurdering</a:t>
          </a:r>
        </a:p>
      </dsp:txBody>
      <dsp:txXfrm>
        <a:off x="3180770" y="0"/>
        <a:ext cx="1513414" cy="1502410"/>
      </dsp:txXfrm>
    </dsp:sp>
    <dsp:sp modelId="{861D4A0E-AF09-4424-8989-7E6A04C57071}">
      <dsp:nvSpPr>
        <dsp:cNvPr id="0" name=""/>
        <dsp:cNvSpPr/>
      </dsp:nvSpPr>
      <dsp:spPr>
        <a:xfrm>
          <a:off x="3749676" y="1690211"/>
          <a:ext cx="375602" cy="375602"/>
        </a:xfrm>
        <a:prstGeom prst="ellipse">
          <a:avLst/>
        </a:prstGeom>
        <a:solidFill>
          <a:schemeClr val="accent3">
            <a:hueOff val="3741249"/>
            <a:satOff val="0"/>
            <a:lumOff val="-12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6262D-5A6B-4FED-AEE7-EEE6DD05AC5B}">
      <dsp:nvSpPr>
        <dsp:cNvPr id="0" name=""/>
        <dsp:cNvSpPr/>
      </dsp:nvSpPr>
      <dsp:spPr>
        <a:xfrm>
          <a:off x="4769855" y="2253614"/>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b-NO" sz="1600" kern="1200" dirty="0">
              <a:latin typeface="Calibri Light"/>
            </a:rPr>
            <a:t>Enkeltvedtak</a:t>
          </a:r>
          <a:endParaRPr lang="nb-NO" sz="1600" kern="1200" dirty="0"/>
        </a:p>
      </dsp:txBody>
      <dsp:txXfrm>
        <a:off x="4769855" y="2253614"/>
        <a:ext cx="1513414" cy="1502410"/>
      </dsp:txXfrm>
    </dsp:sp>
    <dsp:sp modelId="{8EFE3268-F5FF-4133-A80F-928BA07B6B3B}">
      <dsp:nvSpPr>
        <dsp:cNvPr id="0" name=""/>
        <dsp:cNvSpPr/>
      </dsp:nvSpPr>
      <dsp:spPr>
        <a:xfrm>
          <a:off x="5338761" y="1690211"/>
          <a:ext cx="375602" cy="375602"/>
        </a:xfrm>
        <a:prstGeom prst="ellipse">
          <a:avLst/>
        </a:prstGeom>
        <a:solidFill>
          <a:schemeClr val="accent3">
            <a:hueOff val="5611874"/>
            <a:satOff val="0"/>
            <a:lumOff val="-1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20DF1-6B6C-4E84-9A5B-094A162B08B4}">
      <dsp:nvSpPr>
        <dsp:cNvPr id="0" name=""/>
        <dsp:cNvSpPr/>
      </dsp:nvSpPr>
      <dsp:spPr>
        <a:xfrm>
          <a:off x="6358940" y="0"/>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b-NO" sz="1600" kern="1200" dirty="0">
              <a:latin typeface="Calibri Light"/>
            </a:rPr>
            <a:t>Gjennomføring</a:t>
          </a:r>
        </a:p>
      </dsp:txBody>
      <dsp:txXfrm>
        <a:off x="6358940" y="0"/>
        <a:ext cx="1513414" cy="1502410"/>
      </dsp:txXfrm>
    </dsp:sp>
    <dsp:sp modelId="{79D53D6F-6BB0-475B-A2B7-0187727A1593}">
      <dsp:nvSpPr>
        <dsp:cNvPr id="0" name=""/>
        <dsp:cNvSpPr/>
      </dsp:nvSpPr>
      <dsp:spPr>
        <a:xfrm>
          <a:off x="6927846" y="1690211"/>
          <a:ext cx="375602" cy="375602"/>
        </a:xfrm>
        <a:prstGeom prst="ellipse">
          <a:avLst/>
        </a:prstGeom>
        <a:solidFill>
          <a:schemeClr val="accent3">
            <a:hueOff val="7482499"/>
            <a:satOff val="0"/>
            <a:lumOff val="-25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3C773-21F7-4057-AB06-43BE0D1400F6}">
      <dsp:nvSpPr>
        <dsp:cNvPr id="0" name=""/>
        <dsp:cNvSpPr/>
      </dsp:nvSpPr>
      <dsp:spPr>
        <a:xfrm>
          <a:off x="7948026" y="2253614"/>
          <a:ext cx="1513414"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nb-NO" sz="1600" kern="1200" dirty="0">
              <a:latin typeface="Calibri Light"/>
            </a:rPr>
            <a:t>Evaluering og rapportering</a:t>
          </a:r>
        </a:p>
      </dsp:txBody>
      <dsp:txXfrm>
        <a:off x="7948026" y="2253614"/>
        <a:ext cx="1513414" cy="1502410"/>
      </dsp:txXfrm>
    </dsp:sp>
    <dsp:sp modelId="{0AD9DB88-2D4D-46E1-AEFD-7AEEBB35B4D6}">
      <dsp:nvSpPr>
        <dsp:cNvPr id="0" name=""/>
        <dsp:cNvSpPr/>
      </dsp:nvSpPr>
      <dsp:spPr>
        <a:xfrm>
          <a:off x="8516932" y="1690211"/>
          <a:ext cx="375602" cy="375602"/>
        </a:xfrm>
        <a:prstGeom prst="ellipse">
          <a:avLst/>
        </a:prstGeom>
        <a:solidFill>
          <a:schemeClr val="accent3">
            <a:hueOff val="9353123"/>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9457-230B-4717-AB45-A1CFF621C35F}">
      <dsp:nvSpPr>
        <dsp:cNvPr id="0" name=""/>
        <dsp:cNvSpPr/>
      </dsp:nvSpPr>
      <dsp:spPr>
        <a:xfrm rot="16200000">
          <a:off x="1333500" y="-1333500"/>
          <a:ext cx="3429000" cy="609600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nb-NO" sz="3400" kern="1200" dirty="0"/>
            <a:t>Klarer vi legge til rette for alle? </a:t>
          </a:r>
        </a:p>
      </dsp:txBody>
      <dsp:txXfrm rot="5400000">
        <a:off x="0" y="0"/>
        <a:ext cx="6096000" cy="2571750"/>
      </dsp:txXfrm>
    </dsp:sp>
    <dsp:sp modelId="{1F54BB86-93B9-451C-95D2-3EF77BB1FE92}">
      <dsp:nvSpPr>
        <dsp:cNvPr id="0" name=""/>
        <dsp:cNvSpPr/>
      </dsp:nvSpPr>
      <dsp:spPr>
        <a:xfrm>
          <a:off x="6096000" y="0"/>
          <a:ext cx="6096000" cy="342900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b-NO" sz="3400" kern="1200" dirty="0"/>
            <a:t>Handler spesialundervisning bare om tilrettelegging?</a:t>
          </a:r>
        </a:p>
      </dsp:txBody>
      <dsp:txXfrm>
        <a:off x="6096000" y="0"/>
        <a:ext cx="6096000" cy="2571750"/>
      </dsp:txXfrm>
    </dsp:sp>
    <dsp:sp modelId="{16E29119-B537-4CD9-B1CA-13D31DB32C0C}">
      <dsp:nvSpPr>
        <dsp:cNvPr id="0" name=""/>
        <dsp:cNvSpPr/>
      </dsp:nvSpPr>
      <dsp:spPr>
        <a:xfrm rot="10800000">
          <a:off x="0" y="3429000"/>
          <a:ext cx="6096000" cy="342900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b-NO" sz="3400" kern="1200" dirty="0"/>
            <a:t>Hvem er det egentlig som skal ta denne vurderingen?</a:t>
          </a:r>
        </a:p>
      </dsp:txBody>
      <dsp:txXfrm rot="10800000">
        <a:off x="0" y="4286249"/>
        <a:ext cx="6096000" cy="2571750"/>
      </dsp:txXfrm>
    </dsp:sp>
    <dsp:sp modelId="{92125E51-5B10-40ED-B378-BA139FCEECEC}">
      <dsp:nvSpPr>
        <dsp:cNvPr id="0" name=""/>
        <dsp:cNvSpPr/>
      </dsp:nvSpPr>
      <dsp:spPr>
        <a:xfrm rot="5400000">
          <a:off x="7429500" y="2095500"/>
          <a:ext cx="3429000" cy="609600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b-NO" sz="3400" kern="1200" dirty="0"/>
            <a:t>Har elever i fengsel andre rettigheter enn elever utenfor?</a:t>
          </a:r>
        </a:p>
        <a:p>
          <a:pPr marL="0" lvl="0" algn="ctr" defTabSz="1422400">
            <a:lnSpc>
              <a:spcPct val="90000"/>
            </a:lnSpc>
            <a:spcBef>
              <a:spcPct val="0"/>
            </a:spcBef>
            <a:spcAft>
              <a:spcPct val="35000"/>
            </a:spcAft>
            <a:buNone/>
          </a:pPr>
          <a:endParaRPr lang="nb-NO" sz="3400" kern="1200" dirty="0"/>
        </a:p>
      </dsp:txBody>
      <dsp:txXfrm rot="-5400000">
        <a:off x="6096000" y="4286249"/>
        <a:ext cx="6096000" cy="2571750"/>
      </dsp:txXfrm>
    </dsp:sp>
    <dsp:sp modelId="{8CEB9DE9-E5F6-417A-81B1-4426772C9BA3}">
      <dsp:nvSpPr>
        <dsp:cNvPr id="0" name=""/>
        <dsp:cNvSpPr/>
      </dsp:nvSpPr>
      <dsp:spPr>
        <a:xfrm>
          <a:off x="2835962" y="2124951"/>
          <a:ext cx="6520074" cy="2608097"/>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b-NO" sz="3400" kern="1200" dirty="0"/>
            <a:t>Fra funnene: spesialundervisning er unødvendig i fengsel, for vi klarer så godt å legge til rette</a:t>
          </a:r>
        </a:p>
      </dsp:txBody>
      <dsp:txXfrm>
        <a:off x="2963279" y="2252268"/>
        <a:ext cx="6265440" cy="2353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8CB3-F98E-4A3A-9770-5A80A6CDDD30}">
      <dsp:nvSpPr>
        <dsp:cNvPr id="0" name=""/>
        <dsp:cNvSpPr/>
      </dsp:nvSpPr>
      <dsp:spPr>
        <a:xfrm>
          <a:off x="0" y="1126807"/>
          <a:ext cx="10515600" cy="150241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2803C-60C6-4985-9886-11F761585CF3}">
      <dsp:nvSpPr>
        <dsp:cNvPr id="0" name=""/>
        <dsp:cNvSpPr/>
      </dsp:nvSpPr>
      <dsp:spPr>
        <a:xfrm>
          <a:off x="808" y="0"/>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nb-NO" sz="1400" kern="1200" dirty="0">
              <a:latin typeface="Calibri Light"/>
            </a:rPr>
            <a:t>Bekymring</a:t>
          </a:r>
          <a:endParaRPr lang="nb-NO" sz="1400" kern="1200" dirty="0"/>
        </a:p>
      </dsp:txBody>
      <dsp:txXfrm>
        <a:off x="808" y="0"/>
        <a:ext cx="1296222" cy="1502410"/>
      </dsp:txXfrm>
    </dsp:sp>
    <dsp:sp modelId="{A6650377-645F-4079-85E6-D724986C4CCE}">
      <dsp:nvSpPr>
        <dsp:cNvPr id="0" name=""/>
        <dsp:cNvSpPr/>
      </dsp:nvSpPr>
      <dsp:spPr>
        <a:xfrm>
          <a:off x="461118" y="1690211"/>
          <a:ext cx="375602" cy="37560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8FEDF-E07E-497A-9E13-CAAFE2EBD113}">
      <dsp:nvSpPr>
        <dsp:cNvPr id="0" name=""/>
        <dsp:cNvSpPr/>
      </dsp:nvSpPr>
      <dsp:spPr>
        <a:xfrm>
          <a:off x="1361842" y="2253614"/>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nb-NO" sz="1400" kern="1200" dirty="0">
              <a:latin typeface="Calibri Light"/>
            </a:rPr>
            <a:t>Henvisning</a:t>
          </a:r>
          <a:endParaRPr lang="nb-NO" sz="1400" kern="1200" dirty="0"/>
        </a:p>
      </dsp:txBody>
      <dsp:txXfrm>
        <a:off x="1361842" y="2253614"/>
        <a:ext cx="1296222" cy="1502410"/>
      </dsp:txXfrm>
    </dsp:sp>
    <dsp:sp modelId="{87915396-DF18-43D3-87BA-008A82716E63}">
      <dsp:nvSpPr>
        <dsp:cNvPr id="0" name=""/>
        <dsp:cNvSpPr/>
      </dsp:nvSpPr>
      <dsp:spPr>
        <a:xfrm>
          <a:off x="1822151" y="1690211"/>
          <a:ext cx="375602" cy="375602"/>
        </a:xfrm>
        <a:prstGeom prst="ellipse">
          <a:avLst/>
        </a:prstGeom>
        <a:solidFill>
          <a:schemeClr val="accent3">
            <a:hueOff val="1558854"/>
            <a:satOff val="0"/>
            <a:lumOff val="-5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CFBDF-49B0-497D-9571-FE1262C2164B}">
      <dsp:nvSpPr>
        <dsp:cNvPr id="0" name=""/>
        <dsp:cNvSpPr/>
      </dsp:nvSpPr>
      <dsp:spPr>
        <a:xfrm>
          <a:off x="2722875" y="0"/>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nb-NO" sz="1400" kern="1200" dirty="0"/>
            <a:t>Sakkyndig vurdering</a:t>
          </a:r>
        </a:p>
      </dsp:txBody>
      <dsp:txXfrm>
        <a:off x="2722875" y="0"/>
        <a:ext cx="1296222" cy="1502410"/>
      </dsp:txXfrm>
    </dsp:sp>
    <dsp:sp modelId="{861D4A0E-AF09-4424-8989-7E6A04C57071}">
      <dsp:nvSpPr>
        <dsp:cNvPr id="0" name=""/>
        <dsp:cNvSpPr/>
      </dsp:nvSpPr>
      <dsp:spPr>
        <a:xfrm>
          <a:off x="3183185" y="1690211"/>
          <a:ext cx="375602" cy="375602"/>
        </a:xfrm>
        <a:prstGeom prst="ellipse">
          <a:avLst/>
        </a:prstGeom>
        <a:solidFill>
          <a:schemeClr val="accent3">
            <a:hueOff val="3117708"/>
            <a:satOff val="0"/>
            <a:lumOff val="-10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6262D-5A6B-4FED-AEE7-EEE6DD05AC5B}">
      <dsp:nvSpPr>
        <dsp:cNvPr id="0" name=""/>
        <dsp:cNvSpPr/>
      </dsp:nvSpPr>
      <dsp:spPr>
        <a:xfrm>
          <a:off x="4083908" y="2253614"/>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nb-NO" sz="1400" kern="1200" dirty="0">
              <a:latin typeface="Calibri Light"/>
            </a:rPr>
            <a:t>Enkeltvedtak</a:t>
          </a:r>
          <a:endParaRPr lang="nb-NO" sz="1400" kern="1200" dirty="0"/>
        </a:p>
      </dsp:txBody>
      <dsp:txXfrm>
        <a:off x="4083908" y="2253614"/>
        <a:ext cx="1296222" cy="1502410"/>
      </dsp:txXfrm>
    </dsp:sp>
    <dsp:sp modelId="{8EFE3268-F5FF-4133-A80F-928BA07B6B3B}">
      <dsp:nvSpPr>
        <dsp:cNvPr id="0" name=""/>
        <dsp:cNvSpPr/>
      </dsp:nvSpPr>
      <dsp:spPr>
        <a:xfrm>
          <a:off x="4544218" y="1690211"/>
          <a:ext cx="375602" cy="375602"/>
        </a:xfrm>
        <a:prstGeom prst="ellipse">
          <a:avLst/>
        </a:prstGeom>
        <a:solidFill>
          <a:schemeClr val="accent3">
            <a:hueOff val="4676562"/>
            <a:satOff val="0"/>
            <a:lumOff val="-1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20DF1-6B6C-4E84-9A5B-094A162B08B4}">
      <dsp:nvSpPr>
        <dsp:cNvPr id="0" name=""/>
        <dsp:cNvSpPr/>
      </dsp:nvSpPr>
      <dsp:spPr>
        <a:xfrm>
          <a:off x="5444942" y="0"/>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nb-NO" sz="1400" kern="1200" dirty="0">
              <a:latin typeface="Calibri Light"/>
            </a:rPr>
            <a:t>Gjennomføring</a:t>
          </a:r>
        </a:p>
      </dsp:txBody>
      <dsp:txXfrm>
        <a:off x="5444942" y="0"/>
        <a:ext cx="1296222" cy="1502410"/>
      </dsp:txXfrm>
    </dsp:sp>
    <dsp:sp modelId="{79D53D6F-6BB0-475B-A2B7-0187727A1593}">
      <dsp:nvSpPr>
        <dsp:cNvPr id="0" name=""/>
        <dsp:cNvSpPr/>
      </dsp:nvSpPr>
      <dsp:spPr>
        <a:xfrm>
          <a:off x="5905252" y="1690211"/>
          <a:ext cx="375602" cy="375602"/>
        </a:xfrm>
        <a:prstGeom prst="ellipse">
          <a:avLst/>
        </a:prstGeom>
        <a:solidFill>
          <a:schemeClr val="accent3">
            <a:hueOff val="6235416"/>
            <a:satOff val="0"/>
            <a:lumOff val="-2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3C773-21F7-4057-AB06-43BE0D1400F6}">
      <dsp:nvSpPr>
        <dsp:cNvPr id="0" name=""/>
        <dsp:cNvSpPr/>
      </dsp:nvSpPr>
      <dsp:spPr>
        <a:xfrm>
          <a:off x="6805975" y="2253614"/>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nb-NO" sz="1400" kern="1200" dirty="0">
              <a:latin typeface="Calibri Light"/>
            </a:rPr>
            <a:t>Evaluering og rapportering</a:t>
          </a:r>
        </a:p>
      </dsp:txBody>
      <dsp:txXfrm>
        <a:off x="6805975" y="2253614"/>
        <a:ext cx="1296222" cy="1502410"/>
      </dsp:txXfrm>
    </dsp:sp>
    <dsp:sp modelId="{0AD9DB88-2D4D-46E1-AEFD-7AEEBB35B4D6}">
      <dsp:nvSpPr>
        <dsp:cNvPr id="0" name=""/>
        <dsp:cNvSpPr/>
      </dsp:nvSpPr>
      <dsp:spPr>
        <a:xfrm>
          <a:off x="7266285" y="1690211"/>
          <a:ext cx="375602" cy="375602"/>
        </a:xfrm>
        <a:prstGeom prst="ellipse">
          <a:avLst/>
        </a:prstGeom>
        <a:solidFill>
          <a:schemeClr val="accent3">
            <a:hueOff val="7794270"/>
            <a:satOff val="0"/>
            <a:lumOff val="-26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86B0A-B240-4396-BED3-0FCC64990DC4}">
      <dsp:nvSpPr>
        <dsp:cNvPr id="0" name=""/>
        <dsp:cNvSpPr/>
      </dsp:nvSpPr>
      <dsp:spPr>
        <a:xfrm>
          <a:off x="8167009" y="0"/>
          <a:ext cx="1296222" cy="15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nb-NO" sz="1400" b="1" kern="1200" dirty="0">
              <a:latin typeface="Calibri Light"/>
            </a:rPr>
            <a:t>Framtiden</a:t>
          </a:r>
          <a:r>
            <a:rPr lang="nb-NO" sz="1400" kern="1200" dirty="0">
              <a:latin typeface="Calibri Light"/>
            </a:rPr>
            <a:t> </a:t>
          </a:r>
        </a:p>
      </dsp:txBody>
      <dsp:txXfrm>
        <a:off x="8167009" y="0"/>
        <a:ext cx="1296222" cy="1502410"/>
      </dsp:txXfrm>
    </dsp:sp>
    <dsp:sp modelId="{D7A9D198-D967-4FDD-AB1C-A628DFB1D7A1}">
      <dsp:nvSpPr>
        <dsp:cNvPr id="0" name=""/>
        <dsp:cNvSpPr/>
      </dsp:nvSpPr>
      <dsp:spPr>
        <a:xfrm>
          <a:off x="8627318" y="1690211"/>
          <a:ext cx="375602" cy="375602"/>
        </a:xfrm>
        <a:prstGeom prst="ellipse">
          <a:avLst/>
        </a:prstGeom>
        <a:solidFill>
          <a:schemeClr val="accent3">
            <a:hueOff val="9353123"/>
            <a:satOff val="0"/>
            <a:lumOff val="-3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09AF3-6F0D-4A65-9AE1-2082F76168C5}" type="datetimeFigureOut">
              <a:rPr lang="nb-NO" smtClean="0"/>
              <a:t>14.02.2024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D24BF-283C-4F4C-A8EE-E43E30030D41}" type="slidenum">
              <a:rPr lang="nb-NO" smtClean="0"/>
              <a:t>‹#›</a:t>
            </a:fld>
            <a:endParaRPr lang="nb-NO"/>
          </a:p>
        </p:txBody>
      </p:sp>
    </p:spTree>
    <p:extLst>
      <p:ext uri="{BB962C8B-B14F-4D97-AF65-F5344CB8AC3E}">
        <p14:creationId xmlns:p14="http://schemas.microsoft.com/office/powerpoint/2010/main" val="420282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dette har vi også ansvar for opplæring to store fengsel:</a:t>
            </a:r>
          </a:p>
          <a:p>
            <a:r>
              <a:rPr lang="nb-NO" dirty="0"/>
              <a:t>Ila fengsel hvor Rud videregående skole har ansvar, og Romerike fengsel hvor Jessheim videregående skole har ansvar.</a:t>
            </a:r>
          </a:p>
        </p:txBody>
      </p:sp>
      <p:sp>
        <p:nvSpPr>
          <p:cNvPr id="4" name="Plassholder for lysbildenummer 3"/>
          <p:cNvSpPr>
            <a:spLocks noGrp="1"/>
          </p:cNvSpPr>
          <p:nvPr>
            <p:ph type="sldNum" sz="quarter" idx="5"/>
          </p:nvPr>
        </p:nvSpPr>
        <p:spPr/>
        <p:txBody>
          <a:bodyPr/>
          <a:lstStyle/>
          <a:p>
            <a:fld id="{AECB6AE3-3C84-40D1-B5A2-F30E5454E73C}" type="slidenum">
              <a:rPr lang="nb-NO" smtClean="0"/>
              <a:t>2</a:t>
            </a:fld>
            <a:endParaRPr lang="nb-NO"/>
          </a:p>
        </p:txBody>
      </p:sp>
    </p:spTree>
    <p:extLst>
      <p:ext uri="{BB962C8B-B14F-4D97-AF65-F5344CB8AC3E}">
        <p14:creationId xmlns:p14="http://schemas.microsoft.com/office/powerpoint/2010/main" val="10632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i all verden skal vi gjøre når de er ferdig utdannet med studiekompetanse, men fortsatt</a:t>
            </a:r>
            <a:r>
              <a:rPr lang="nb-NO" baseline="0" dirty="0"/>
              <a:t> har åtte år igjen av soningen? </a:t>
            </a:r>
            <a:endParaRPr lang="nb-NO" dirty="0"/>
          </a:p>
          <a:p>
            <a:endParaRPr lang="nb-NO" dirty="0"/>
          </a:p>
          <a:p>
            <a:r>
              <a:rPr lang="nb-NO" dirty="0"/>
              <a:t>Til tider større pågang enn det vi greier å imøtekomme/tilrettelegge for</a:t>
            </a:r>
          </a:p>
          <a:p>
            <a:r>
              <a:rPr lang="nb-NO" dirty="0"/>
              <a:t>Ressurskrevende,</a:t>
            </a:r>
            <a:r>
              <a:rPr lang="nb-NO" baseline="0" dirty="0"/>
              <a:t> de studerer mot alle odds, men leverer veldig godt</a:t>
            </a:r>
          </a:p>
          <a:p>
            <a:r>
              <a:rPr lang="nb-NO" baseline="0" dirty="0"/>
              <a:t>Mer krevende å legge til rette i takt med økt digitalisering og mappevurderinger</a:t>
            </a:r>
          </a:p>
          <a:p>
            <a:endParaRPr lang="nb-NO" baseline="0" dirty="0"/>
          </a:p>
          <a:p>
            <a:r>
              <a:rPr lang="nb-NO" baseline="0" dirty="0"/>
              <a:t>God bruk av besøks-</a:t>
            </a:r>
            <a:r>
              <a:rPr lang="nb-NO" baseline="0" dirty="0" err="1"/>
              <a:t>ipader</a:t>
            </a:r>
            <a:r>
              <a:rPr lang="nb-NO" baseline="0" dirty="0"/>
              <a:t> til veiledning</a:t>
            </a:r>
          </a:p>
          <a:p>
            <a:endParaRPr lang="nb-NO" baseline="0" dirty="0"/>
          </a:p>
          <a:p>
            <a:r>
              <a:rPr lang="nb-NO" baseline="0" dirty="0"/>
              <a:t>Si noe om at vi har tre elever som studerer datateknologi</a:t>
            </a:r>
          </a:p>
          <a:p>
            <a:endParaRPr lang="nb-NO" baseline="0" dirty="0"/>
          </a:p>
          <a:p>
            <a:r>
              <a:rPr lang="nb-NO" baseline="0" dirty="0"/>
              <a:t>Utbredt samarbeid med fengselet </a:t>
            </a:r>
            <a:endParaRPr lang="nb-NO"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14</a:t>
            </a:fld>
            <a:endParaRPr lang="nb-NO"/>
          </a:p>
        </p:txBody>
      </p:sp>
    </p:spTree>
    <p:extLst>
      <p:ext uri="{BB962C8B-B14F-4D97-AF65-F5344CB8AC3E}">
        <p14:creationId xmlns:p14="http://schemas.microsoft.com/office/powerpoint/2010/main" val="337402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Studien springer ut av en antakelse om at spesialundervisning foregår i liten grad. Videre er det knyttet til en nysgjerrighet rundt hva som er årsaken til dette? Det er viden kjent at innsatte er en gruppe som er overrepresentert på de fleste lærevansker. Sånn sett er det rimelig å tro at et unormalt høyt antall har vært i kontakt med PPT og andre støttetjenester tidligere. Hvorfor foregår dette da i liten grad i fengsel?</a:t>
            </a:r>
          </a:p>
          <a:p>
            <a:endParaRPr lang="nb-NO" dirty="0"/>
          </a:p>
          <a:p>
            <a:r>
              <a:rPr lang="nb-NO" dirty="0"/>
              <a:t>Dette utgjorde grunnlaget for hvorfor studien ble til. Med utgangspunkt i et solid teoretisk grunnlag utformet jeg intervjuer for å drøfte problematikken med avdelingslederne. Syv av femti skoleavdelinger representert, men høysikkerhet og store fengsel, gjør at avdelingslederne har rekkevidde ut mot 25% av alle innsatte i norske fengsel</a:t>
            </a:r>
          </a:p>
        </p:txBody>
      </p:sp>
      <p:sp>
        <p:nvSpPr>
          <p:cNvPr id="4" name="Plassholder for lysbildenummer 3"/>
          <p:cNvSpPr>
            <a:spLocks noGrp="1"/>
          </p:cNvSpPr>
          <p:nvPr>
            <p:ph type="sldNum" sz="quarter" idx="5"/>
          </p:nvPr>
        </p:nvSpPr>
        <p:spPr/>
        <p:txBody>
          <a:bodyPr/>
          <a:lstStyle/>
          <a:p>
            <a:fld id="{92FF9CB2-DF4A-4794-B33F-02F24EE4E315}" type="slidenum">
              <a:rPr lang="nb-NO" smtClean="0"/>
              <a:t>16</a:t>
            </a:fld>
            <a:endParaRPr lang="nb-NO"/>
          </a:p>
        </p:txBody>
      </p:sp>
    </p:spTree>
    <p:extLst>
      <p:ext uri="{BB962C8B-B14F-4D97-AF65-F5344CB8AC3E}">
        <p14:creationId xmlns:p14="http://schemas.microsoft.com/office/powerpoint/2010/main" val="303642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A7CC-2F43-A520-B386-99D5D50290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AD2A864-E41D-1E7C-8C79-0A69A6CFDFA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F6AB829-4684-892F-95C0-3B552F4CB23F}"/>
              </a:ext>
            </a:extLst>
          </p:cNvPr>
          <p:cNvSpPr>
            <a:spLocks noGrp="1"/>
          </p:cNvSpPr>
          <p:nvPr>
            <p:ph type="body" idx="1"/>
          </p:nvPr>
        </p:nvSpPr>
        <p:spPr/>
        <p:txBody>
          <a:bodyPr/>
          <a:lstStyle/>
          <a:p>
            <a:r>
              <a:rPr lang="nb-NO" dirty="0"/>
              <a:t>Den spesialpedagogiske tiltakskjeden som grunnlag for hvordan begrepet spesialundervisning er forstått </a:t>
            </a:r>
            <a:r>
              <a:rPr lang="nb-NO"/>
              <a:t>i studien. </a:t>
            </a:r>
            <a:endParaRPr lang="nb-NO" dirty="0"/>
          </a:p>
        </p:txBody>
      </p:sp>
      <p:sp>
        <p:nvSpPr>
          <p:cNvPr id="4" name="Plassholder for lysbildenummer 3">
            <a:extLst>
              <a:ext uri="{FF2B5EF4-FFF2-40B4-BE49-F238E27FC236}">
                <a16:creationId xmlns:a16="http://schemas.microsoft.com/office/drawing/2014/main" id="{474AF5AF-BEAE-73A5-D5C7-E9E1DA14A93A}"/>
              </a:ext>
            </a:extLst>
          </p:cNvPr>
          <p:cNvSpPr>
            <a:spLocks noGrp="1"/>
          </p:cNvSpPr>
          <p:nvPr>
            <p:ph type="sldNum" sz="quarter" idx="5"/>
          </p:nvPr>
        </p:nvSpPr>
        <p:spPr/>
        <p:txBody>
          <a:bodyPr/>
          <a:lstStyle/>
          <a:p>
            <a:fld id="{92FF9CB2-DF4A-4794-B33F-02F24EE4E315}" type="slidenum">
              <a:rPr lang="nb-NO" smtClean="0"/>
              <a:t>17</a:t>
            </a:fld>
            <a:endParaRPr lang="nb-NO"/>
          </a:p>
        </p:txBody>
      </p:sp>
    </p:spTree>
    <p:extLst>
      <p:ext uri="{BB962C8B-B14F-4D97-AF65-F5344CB8AC3E}">
        <p14:creationId xmlns:p14="http://schemas.microsoft.com/office/powerpoint/2010/main" val="80791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Calibri"/>
                <a:cs typeface="Calibri"/>
              </a:rPr>
              <a:t>Utbredelse av lærevansker fengsel er enorm sammenliknet med befolkningen for øvrig. Dette er dokumentert både nasjonalt og internasjonalt. </a:t>
            </a:r>
          </a:p>
          <a:p>
            <a:endParaRPr lang="nb-NO" dirty="0">
              <a:latin typeface="Calibri"/>
              <a:cs typeface="Calibri"/>
            </a:endParaRPr>
          </a:p>
          <a:p>
            <a:r>
              <a:rPr lang="nb-NO" dirty="0">
                <a:latin typeface="Calibri"/>
                <a:cs typeface="Calibri"/>
              </a:rPr>
              <a:t>Det er til enhver tid</a:t>
            </a:r>
            <a:r>
              <a:rPr lang="nb-NO">
                <a:latin typeface="Calibri"/>
                <a:cs typeface="Calibri"/>
              </a:rPr>
              <a:t> flere elever som har spesialpedagogiske behov enn som har norsk i fengsel</a:t>
            </a:r>
          </a:p>
        </p:txBody>
      </p:sp>
      <p:sp>
        <p:nvSpPr>
          <p:cNvPr id="4" name="Plassholder for lysbildenummer 3"/>
          <p:cNvSpPr>
            <a:spLocks noGrp="1"/>
          </p:cNvSpPr>
          <p:nvPr>
            <p:ph type="sldNum" sz="quarter" idx="5"/>
          </p:nvPr>
        </p:nvSpPr>
        <p:spPr/>
        <p:txBody>
          <a:bodyPr/>
          <a:lstStyle/>
          <a:p>
            <a:fld id="{92FF9CB2-DF4A-4794-B33F-02F24EE4E315}" type="slidenum">
              <a:rPr lang="nb-NO" smtClean="0"/>
              <a:t>19</a:t>
            </a:fld>
            <a:endParaRPr lang="nb-NO"/>
          </a:p>
        </p:txBody>
      </p:sp>
    </p:spTree>
    <p:extLst>
      <p:ext uri="{BB962C8B-B14F-4D97-AF65-F5344CB8AC3E}">
        <p14:creationId xmlns:p14="http://schemas.microsoft.com/office/powerpoint/2010/main" val="319262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Calibri"/>
                <a:cs typeface="Calibri"/>
              </a:rPr>
              <a:t>Klarer vi å legge til rette for alle? Jeg tror at skoleavdelingene i stor grad har helt rett i at de klarer å legge til rette. Med rammene vi har, så har vi unike muligheter til individualisering, og med måten skoleavdelingene er finansiert har man, slik informantene i denne undersøkelsen antyder, stor frihet til å legge til rette på best mulig måte. Men. Min kvalifiserte påstand er at vi ikke klarer å legge til rette for alle. To av informantene løfter fram problemet med alle de vi ikke klarer å nå ut til. Til enhver tid sitter det potensielle elever på cellene sine som vi ikke når ut til. Dette kan ha mange årsaker. Gjennom mitt virke har jeg møtt mange elever som kan fortelle om en svært broket skolegang, og mange av disse elevene har fått høre helt eksplisitt at skole ikke er noe for dem. Jeg satt en gang med en gutt som nærmest smelta i en slags angstreaksjon da han ikke klarte å fullføre en setning. En annen var redd for å jobbe med likninger, fordi ubehaget han kjente i kroppen var så påtrengende at han bare ville rømme. Og dette er elever vi har klart å få til skolen. Rundt på avdelingene er sitter det mange som ikke en gang kommer i kontakt med skolen i løpet av soningsopphold, og en av mine hypoteser er at flere av disse ikke tror skole er noe for dem. Så er det ikke sånn at skolen er for alle, men om vi har et større fokus på at skolene også skal forsøke å gi innsatte muligheter de ikke har hatt før, så kanskje vi klarer å hente inn flere.</a:t>
            </a:r>
          </a:p>
          <a:p>
            <a:endParaRPr lang="nb-NO" dirty="0">
              <a:latin typeface="Calibri"/>
              <a:cs typeface="Calibri"/>
            </a:endParaRPr>
          </a:p>
          <a:p>
            <a:r>
              <a:rPr lang="nb-NO" dirty="0">
                <a:latin typeface="Calibri"/>
                <a:cs typeface="Calibri"/>
              </a:rPr>
              <a:t>Handler spesialundervisning bare om tilrettelegging? Dette spørsmålet rører ved kanskje noe av det mest sentrale i diskusjonen jeg fører i artikkelen. For mange er begrepet spesialundervisning synonymt med ekstra tilrettelegging og undervisning. Dette er et forenklet, og egentlig feilaktig syn på hva spesialundervisningen omfatter. Spesialundervisning handler på en side om en ekstra tilrettelegging utover den vi klarer å gjøre i klasserommet. Men før alle denne tilretteleggingen, så handler spesialundervisning om elevenes rett til å få opplæringstilbudet sitt vurdert av eksterne sakkyndige, altså PPT. Sentralt for organiseringa i norske fengsel står importmodellen. Denne ble innført fordi man så det at elevene burde få velferdstilbud som var så like de som var ute i samfunnet, og som ikke var påvirket av kriminalomsorgens sikkerhetstenkning. Og i artikkelen jeg har skrevet, så problematiserer vi nettopp dette: klarer man egentlig å oppfylle kravene som importmodellen fører med seg når man tar seg friheten til å gjøre vurderinger som egentlig er ment gjort av andre? Til syvende og sist handler dette om lovverk og rettigheter. Jeg skal ikke stå her og si jeg vet bedre når det kommer til behov og organisering på enhetene til dere som er representert her i dag. Mitt mål er å belyse en problematikk, å få de små grå til å kverne og gi dere et utgangspunkt for å ta denne debatten videre ut i enhetene, eller rundt middagsbordet i kveld. </a:t>
            </a:r>
          </a:p>
        </p:txBody>
      </p:sp>
      <p:sp>
        <p:nvSpPr>
          <p:cNvPr id="4" name="Plassholder for lysbildenummer 3"/>
          <p:cNvSpPr>
            <a:spLocks noGrp="1"/>
          </p:cNvSpPr>
          <p:nvPr>
            <p:ph type="sldNum" sz="quarter" idx="5"/>
          </p:nvPr>
        </p:nvSpPr>
        <p:spPr/>
        <p:txBody>
          <a:bodyPr/>
          <a:lstStyle/>
          <a:p>
            <a:fld id="{92FF9CB2-DF4A-4794-B33F-02F24EE4E315}" type="slidenum">
              <a:rPr lang="nb-NO" smtClean="0"/>
              <a:t>20</a:t>
            </a:fld>
            <a:endParaRPr lang="nb-NO"/>
          </a:p>
        </p:txBody>
      </p:sp>
    </p:spTree>
    <p:extLst>
      <p:ext uri="{BB962C8B-B14F-4D97-AF65-F5344CB8AC3E}">
        <p14:creationId xmlns:p14="http://schemas.microsoft.com/office/powerpoint/2010/main" val="285329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figuren viser rekkevidden for prosessen spesialundervisning. Den kalles den spesialpedagogiske tiltakskjeden, og strekker seg fra fase 1, bekymringsfasen, og til fase 6 evalueringsfasen. I tillegg har jeg, basert på tilbakemelding fra informantene her lagt inn en fase syv som jeg tenker utgjør et sentralt argument for hvorfor det er viktig å ha rutiner for spesialundervisning også i fengsel. I fengsel har vi elevene våre på lånt tid. Noen blir forholdsvis kort, mens andre blir lenge. Prosessen </a:t>
            </a:r>
            <a:r>
              <a:rPr lang="nb-NO" dirty="0" err="1"/>
              <a:t>spesialunderisning</a:t>
            </a:r>
            <a:r>
              <a:rPr lang="nb-NO" dirty="0"/>
              <a:t> innebærer en hel del arbeid som genererer dokumentasjon som elevene våre kan være tjent med å ha med seg videre. Informantene som gjennomfører spesialundervisning argumenterer for viktigheten av å gi elevene verdifull dokumentasjon som de har med seg inn i framtiden. Mange skal kanskje fortsette skolegangen sin ved andre skoler, enten i fengsel, i overgangsklasser eller i skole ute. I disse sammenhengene vil det være nyttig å ha med seg dokumentasjon som skolene de møter kan ta med seg inn i planleggingen av et fullverdig skoletilbud. Dokumentasjonen kan også gjøre seg gjeldende i andre sammenhenger. Informantene viser for eksempel til elever som skal i møte med retten for å vurderes løslatt eller prøveløslatt. I en slik sammenheng kan det bli stilt spørsmål rundt elevenes skolegang og progresjon, og for enkelte elever kan det være gunstig å kunne vise til dokumentasjon på lærevansker, dersom noen stiller spørsmål ved hvorfor eleven har brukt lang tid, eller slitt med å bestå fag og så videre. Om en kan vise til omfattende lærevansker, så justeres kravene man kan tillate seg å stille til elevens skolegang deretter. Det er også sånn at voksne mennesker med lærevansker og andre utfordringer kan ha rett på tilrettelegging i samfunnet for øvrig. Elever med lese- og skrivevansker kan få støtte fra NAV til innkjøp av programvare som de kan bruke for å forebygge negative konsekvenser av vanskene for eksempel. Sist er det også relevant å nevne effekten for individet av å kjenne til egne diagnoser. For mange kan det være godt å kunne gi en forklaring overfor seg selv eller andre på hvorfor ting </a:t>
            </a:r>
            <a:r>
              <a:rPr lang="nb-NO"/>
              <a:t>er vanskelig. </a:t>
            </a:r>
            <a:endParaRPr lang="nb-NO"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21</a:t>
            </a:fld>
            <a:endParaRPr lang="nb-NO"/>
          </a:p>
        </p:txBody>
      </p:sp>
    </p:spTree>
    <p:extLst>
      <p:ext uri="{BB962C8B-B14F-4D97-AF65-F5344CB8AC3E}">
        <p14:creationId xmlns:p14="http://schemas.microsoft.com/office/powerpoint/2010/main" val="226323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latin typeface="Calibri"/>
                <a:cs typeface="Calibri"/>
              </a:rPr>
              <a:t>Betyr omstendelig og tidkrevende at eleven har andre rettigheter? Denne påstanden gikk igjen blant noen av informantene, og denne vil jeg angripe litt. </a:t>
            </a:r>
          </a:p>
          <a:p>
            <a:endParaRPr lang="nb-NO" noProof="0" dirty="0">
              <a:latin typeface="Calibri"/>
              <a:cs typeface="Calibri"/>
            </a:endParaRPr>
          </a:p>
          <a:p>
            <a:r>
              <a:rPr lang="nb-NO" noProof="0" dirty="0">
                <a:latin typeface="Calibri"/>
                <a:cs typeface="Calibri"/>
              </a:rPr>
              <a:t>Nordvoll skole har 72 elever, og samtlige av elevene har vedtak om spesialundervisning. Det skrives nytt enkeltvedtak hvert skoleår, med påfølgende rapporteringer. Det brukes mye tid. Hva hadde skjedd om de sa de løste det på en annen måte?</a:t>
            </a:r>
          </a:p>
        </p:txBody>
      </p:sp>
      <p:sp>
        <p:nvSpPr>
          <p:cNvPr id="4" name="Plassholder for lysbildenummer 3"/>
          <p:cNvSpPr>
            <a:spLocks noGrp="1"/>
          </p:cNvSpPr>
          <p:nvPr>
            <p:ph type="sldNum" sz="quarter" idx="5"/>
          </p:nvPr>
        </p:nvSpPr>
        <p:spPr/>
        <p:txBody>
          <a:bodyPr/>
          <a:lstStyle/>
          <a:p>
            <a:fld id="{92FF9CB2-DF4A-4794-B33F-02F24EE4E315}" type="slidenum">
              <a:rPr lang="nb-NO" smtClean="0"/>
              <a:t>22</a:t>
            </a:fld>
            <a:endParaRPr lang="nb-NO"/>
          </a:p>
        </p:txBody>
      </p:sp>
    </p:spTree>
    <p:extLst>
      <p:ext uri="{BB962C8B-B14F-4D97-AF65-F5344CB8AC3E}">
        <p14:creationId xmlns:p14="http://schemas.microsoft.com/office/powerpoint/2010/main" val="46747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Forklaring av hva som ligger i spesialundervisningsbegrepet: helt fra innhenting av informasjon, involvering av</a:t>
            </a:r>
          </a:p>
        </p:txBody>
      </p:sp>
      <p:sp>
        <p:nvSpPr>
          <p:cNvPr id="4" name="Plassholder for lysbildenummer 3"/>
          <p:cNvSpPr>
            <a:spLocks noGrp="1"/>
          </p:cNvSpPr>
          <p:nvPr>
            <p:ph type="sldNum" sz="quarter" idx="5"/>
          </p:nvPr>
        </p:nvSpPr>
        <p:spPr/>
        <p:txBody>
          <a:bodyPr/>
          <a:lstStyle/>
          <a:p>
            <a:fld id="{92FF9CB2-DF4A-4794-B33F-02F24EE4E315}" type="slidenum">
              <a:rPr lang="nb-NO" smtClean="0"/>
              <a:t>23</a:t>
            </a:fld>
            <a:endParaRPr lang="nb-NO"/>
          </a:p>
        </p:txBody>
      </p:sp>
    </p:spTree>
    <p:extLst>
      <p:ext uri="{BB962C8B-B14F-4D97-AF65-F5344CB8AC3E}">
        <p14:creationId xmlns:p14="http://schemas.microsoft.com/office/powerpoint/2010/main" val="150098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Spesialundervisningen</a:t>
            </a:r>
            <a:r>
              <a:rPr lang="nb-NO" baseline="0" dirty="0"/>
              <a:t> kommer som et resultat av at vi er veldig individuelt orientert, ingen like timeplaner på huset</a:t>
            </a:r>
          </a:p>
          <a:p>
            <a:endParaRPr lang="nb-NO" baseline="0" dirty="0"/>
          </a:p>
          <a:p>
            <a:r>
              <a:rPr lang="nb-NO" baseline="0" dirty="0"/>
              <a:t>Få med noe innledende om taushetsplikt</a:t>
            </a:r>
            <a:endParaRPr lang="nb-NO"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24</a:t>
            </a:fld>
            <a:endParaRPr lang="nb-NO"/>
          </a:p>
        </p:txBody>
      </p:sp>
    </p:spTree>
    <p:extLst>
      <p:ext uri="{BB962C8B-B14F-4D97-AF65-F5344CB8AC3E}">
        <p14:creationId xmlns:p14="http://schemas.microsoft.com/office/powerpoint/2010/main" val="302406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Bekymring: hvem er det som oppdager det?</a:t>
            </a:r>
            <a:r>
              <a:rPr lang="nb-NO" baseline="0" dirty="0"/>
              <a:t> Ofte ved innkomst eller tidlig i opplæringsløpet, men av og til også underveis i opplæringsløpet etter bekymring fra enkeltlærere </a:t>
            </a:r>
          </a:p>
          <a:p>
            <a:endParaRPr lang="nb-NO" baseline="0" dirty="0"/>
          </a:p>
          <a:p>
            <a:endParaRPr lang="nb-NO" baseline="0" dirty="0"/>
          </a:p>
          <a:p>
            <a:r>
              <a:rPr lang="nb-NO" baseline="0" dirty="0"/>
              <a:t>Gjøre det litt mer visuelt </a:t>
            </a:r>
            <a:endParaRPr lang="nb-NO"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25</a:t>
            </a:fld>
            <a:endParaRPr lang="nb-NO"/>
          </a:p>
        </p:txBody>
      </p:sp>
    </p:spTree>
    <p:extLst>
      <p:ext uri="{BB962C8B-B14F-4D97-AF65-F5344CB8AC3E}">
        <p14:creationId xmlns:p14="http://schemas.microsoft.com/office/powerpoint/2010/main" val="12502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a:t>
            </a:r>
            <a:r>
              <a:rPr lang="nn-NO" b="0" i="0" dirty="0">
                <a:solidFill>
                  <a:srgbClr val="000000"/>
                </a:solidFill>
                <a:effectLst/>
                <a:latin typeface="Inter"/>
              </a:rPr>
              <a:t>Ole Johan Eikeland </a:t>
            </a:r>
            <a:r>
              <a:rPr lang="nn-NO" b="0" i="0" dirty="0" err="1">
                <a:solidFill>
                  <a:srgbClr val="000000"/>
                </a:solidFill>
                <a:effectLst/>
                <a:latin typeface="Inter"/>
              </a:rPr>
              <a:t>m.fl</a:t>
            </a:r>
            <a:r>
              <a:rPr lang="nn-NO" b="0" i="0" dirty="0">
                <a:solidFill>
                  <a:srgbClr val="000000"/>
                </a:solidFill>
                <a:effectLst/>
                <a:latin typeface="Inter"/>
              </a:rPr>
              <a:t>. (2016) «Utdanning, arbeid, ønske og planar» </a:t>
            </a:r>
            <a:endParaRPr lang="nb-NO" dirty="0"/>
          </a:p>
        </p:txBody>
      </p:sp>
      <p:sp>
        <p:nvSpPr>
          <p:cNvPr id="4" name="Plassholder for lysbildenummer 3"/>
          <p:cNvSpPr>
            <a:spLocks noGrp="1"/>
          </p:cNvSpPr>
          <p:nvPr>
            <p:ph type="sldNum" sz="quarter" idx="5"/>
          </p:nvPr>
        </p:nvSpPr>
        <p:spPr/>
        <p:txBody>
          <a:bodyPr/>
          <a:lstStyle/>
          <a:p>
            <a:fld id="{AECB6AE3-3C84-40D1-B5A2-F30E5454E73C}" type="slidenum">
              <a:rPr lang="nb-NO" smtClean="0"/>
              <a:t>4</a:t>
            </a:fld>
            <a:endParaRPr lang="nb-NO"/>
          </a:p>
        </p:txBody>
      </p:sp>
    </p:spTree>
    <p:extLst>
      <p:ext uri="{BB962C8B-B14F-4D97-AF65-F5344CB8AC3E}">
        <p14:creationId xmlns:p14="http://schemas.microsoft.com/office/powerpoint/2010/main" val="2404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00000"/>
                </a:solidFill>
                <a:effectLst/>
                <a:latin typeface="Inter"/>
              </a:rPr>
              <a:t>Ila fengsel: Høysikkerhetsanstalt. Fengselet har 126 plasser fordelt på 12 avdelinger og 230 ansatte. Over halvparten av plassene (67 plasser) er tilrettelagt for forvaringsdømte. Tallet på forvaringsdømte er økende. Gjennomsnittlig </a:t>
            </a:r>
            <a:r>
              <a:rPr lang="nb-NO" b="0" i="0" dirty="0" err="1">
                <a:solidFill>
                  <a:srgbClr val="000000"/>
                </a:solidFill>
                <a:effectLst/>
                <a:latin typeface="Inter"/>
              </a:rPr>
              <a:t>sittetid</a:t>
            </a:r>
            <a:r>
              <a:rPr lang="nb-NO" b="0" i="0" dirty="0">
                <a:solidFill>
                  <a:srgbClr val="000000"/>
                </a:solidFill>
                <a:effectLst/>
                <a:latin typeface="Inter"/>
              </a:rPr>
              <a:t> ved anstalten er på rundt 9 år.  </a:t>
            </a:r>
          </a:p>
          <a:p>
            <a:pPr algn="l"/>
            <a:r>
              <a:rPr lang="nb-NO" b="1" i="0" dirty="0">
                <a:solidFill>
                  <a:srgbClr val="000000"/>
                </a:solidFill>
                <a:effectLst/>
                <a:latin typeface="Inter"/>
              </a:rPr>
              <a:t>Fengselsundervisningen ved Ila</a:t>
            </a:r>
          </a:p>
          <a:p>
            <a:pPr algn="l"/>
            <a:r>
              <a:rPr lang="nb-NO" b="0" i="0" dirty="0">
                <a:solidFill>
                  <a:srgbClr val="000000"/>
                </a:solidFill>
                <a:effectLst/>
                <a:latin typeface="Inter"/>
              </a:rPr>
              <a:t>Rud videregående skole har ansvar for opplæringen i Ila fengsel der tilbudet varierer ut fra de innsattes studieønsker og rettigheter. På skoleavdelingen ved Ila er det ca. 65 elever og 15 ansatte tilknyttet skolen. Leder for fengselsundervisningen er ansatt som avdelingsleder ved Rud vgs., med rektor som øverste ansvarlig for skolen i fengslet. </a:t>
            </a:r>
          </a:p>
          <a:p>
            <a:endParaRPr lang="nb-NO" dirty="0"/>
          </a:p>
          <a:p>
            <a:pPr algn="l"/>
            <a:r>
              <a:rPr lang="nb-NO" sz="1200" b="0" i="0" dirty="0">
                <a:solidFill>
                  <a:srgbClr val="000000"/>
                </a:solidFill>
                <a:effectLst/>
                <a:latin typeface="Inter"/>
              </a:rPr>
              <a:t>Romerike fengsel består av 3 enheter med en total kapasitet på 352 innsatte.  </a:t>
            </a:r>
          </a:p>
          <a:p>
            <a:pPr algn="l"/>
            <a:r>
              <a:rPr lang="nb-NO" sz="1200" b="1" i="0" u="sng" dirty="0">
                <a:solidFill>
                  <a:srgbClr val="000000"/>
                </a:solidFill>
                <a:effectLst/>
                <a:latin typeface="Inter"/>
              </a:rPr>
              <a:t>Ullersmo</a:t>
            </a:r>
            <a:r>
              <a:rPr lang="nb-NO" sz="1200" b="0" i="0" dirty="0">
                <a:solidFill>
                  <a:srgbClr val="000000"/>
                </a:solidFill>
                <a:effectLst/>
                <a:latin typeface="Inter"/>
              </a:rPr>
              <a:t> avdeling ligger på Kløfta i Ullensaker kommune og er en fengselsenhet med høyt sikkerhetsnivå. Målgruppen for enheten er mannlige innsatte med lange straffedommer for alvorlig kriminalitet, </a:t>
            </a:r>
            <a:r>
              <a:rPr lang="nb-NO" sz="1200" b="0" i="0" dirty="0" err="1">
                <a:solidFill>
                  <a:srgbClr val="000000"/>
                </a:solidFill>
                <a:effectLst/>
                <a:latin typeface="Inter"/>
              </a:rPr>
              <a:t>varetektsinnsatte</a:t>
            </a:r>
            <a:r>
              <a:rPr lang="nb-NO" sz="1200" b="0" i="0" dirty="0">
                <a:solidFill>
                  <a:srgbClr val="000000"/>
                </a:solidFill>
                <a:effectLst/>
                <a:latin typeface="Inter"/>
              </a:rPr>
              <a:t> og utenlandske innsatte. Total kapasitet er 286 innsatte. </a:t>
            </a:r>
            <a:r>
              <a:rPr lang="nb-NO" sz="1200" b="0" i="0" dirty="0" err="1">
                <a:solidFill>
                  <a:srgbClr val="000000"/>
                </a:solidFill>
                <a:effectLst/>
                <a:latin typeface="Inter"/>
              </a:rPr>
              <a:t>Sittetid</a:t>
            </a:r>
            <a:r>
              <a:rPr lang="nb-NO" sz="1200" b="0" i="0" dirty="0">
                <a:solidFill>
                  <a:srgbClr val="000000"/>
                </a:solidFill>
                <a:effectLst/>
                <a:latin typeface="Inter"/>
              </a:rPr>
              <a:t> kan variere fra noen uker til flere år. Gjennomsnittlig </a:t>
            </a:r>
            <a:r>
              <a:rPr lang="nb-NO" sz="1200" b="0" i="0" dirty="0" err="1">
                <a:solidFill>
                  <a:srgbClr val="000000"/>
                </a:solidFill>
                <a:effectLst/>
                <a:latin typeface="Inter"/>
              </a:rPr>
              <a:t>sittetid</a:t>
            </a:r>
            <a:r>
              <a:rPr lang="nb-NO" sz="1200" b="0" i="0" dirty="0">
                <a:solidFill>
                  <a:srgbClr val="000000"/>
                </a:solidFill>
                <a:effectLst/>
                <a:latin typeface="Inter"/>
              </a:rPr>
              <a:t> er ca. 3 år.  </a:t>
            </a:r>
          </a:p>
          <a:p>
            <a:pPr algn="l"/>
            <a:r>
              <a:rPr lang="nb-NO" sz="1200" b="1" i="0" u="sng" dirty="0" err="1">
                <a:solidFill>
                  <a:srgbClr val="000000"/>
                </a:solidFill>
                <a:effectLst/>
                <a:latin typeface="Inter"/>
              </a:rPr>
              <a:t>Kroksrud</a:t>
            </a:r>
            <a:r>
              <a:rPr lang="nb-NO" sz="1200" b="0" i="0" dirty="0">
                <a:solidFill>
                  <a:srgbClr val="000000"/>
                </a:solidFill>
                <a:effectLst/>
                <a:latin typeface="Inter"/>
              </a:rPr>
              <a:t> avdeling er en avdeling med lavere sikkerhetsnivå, og ligger ca. 1,5 km fra Ullersmo. Den har en kapasitet på 62 innsatte. Dette er mannlige domfelte, inntil fire forvaringsdømte, og personer i varetekt. </a:t>
            </a:r>
            <a:r>
              <a:rPr lang="nb-NO" sz="1200" b="0" i="0" dirty="0" err="1">
                <a:solidFill>
                  <a:srgbClr val="000000"/>
                </a:solidFill>
                <a:effectLst/>
                <a:latin typeface="Inter"/>
              </a:rPr>
              <a:t>Sittetiden</a:t>
            </a:r>
            <a:r>
              <a:rPr lang="nb-NO" sz="1200" b="0" i="0" dirty="0">
                <a:solidFill>
                  <a:srgbClr val="000000"/>
                </a:solidFill>
                <a:effectLst/>
                <a:latin typeface="Inter"/>
              </a:rPr>
              <a:t> her er fra noen uker til 3-4 år.  </a:t>
            </a:r>
          </a:p>
          <a:p>
            <a:pPr algn="l"/>
            <a:r>
              <a:rPr lang="nb-NO" sz="1200" b="1" i="0" u="sng" dirty="0">
                <a:solidFill>
                  <a:srgbClr val="000000"/>
                </a:solidFill>
                <a:effectLst/>
                <a:latin typeface="Inter"/>
              </a:rPr>
              <a:t>Ungdomsenhet Øst </a:t>
            </a:r>
            <a:r>
              <a:rPr lang="nb-NO" sz="1200" b="0" i="0" dirty="0">
                <a:solidFill>
                  <a:srgbClr val="000000"/>
                </a:solidFill>
                <a:effectLst/>
                <a:latin typeface="Inter"/>
              </a:rPr>
              <a:t>er en avdeling med høyt sikkerhetsnivå for mindreårige innsatte. Enheten er et landsdekkende tilbud for innsatte i alderen 15–18 år, og tar imot både </a:t>
            </a:r>
            <a:r>
              <a:rPr lang="nb-NO" sz="1200" b="0" i="0" dirty="0" err="1">
                <a:solidFill>
                  <a:srgbClr val="000000"/>
                </a:solidFill>
                <a:effectLst/>
                <a:latin typeface="Inter"/>
              </a:rPr>
              <a:t>varetektsinnsatte</a:t>
            </a:r>
            <a:r>
              <a:rPr lang="nb-NO" sz="1200" b="0" i="0" dirty="0">
                <a:solidFill>
                  <a:srgbClr val="000000"/>
                </a:solidFill>
                <a:effectLst/>
                <a:latin typeface="Inter"/>
              </a:rPr>
              <a:t> og domfelte. Den har plass til 4 innsatte.  </a:t>
            </a:r>
          </a:p>
          <a:p>
            <a:pPr algn="l"/>
            <a:r>
              <a:rPr lang="nb-NO" sz="1200" b="1" i="0" dirty="0">
                <a:solidFill>
                  <a:srgbClr val="000000"/>
                </a:solidFill>
                <a:effectLst/>
                <a:latin typeface="Inter"/>
              </a:rPr>
              <a:t>Fengselsundervisningen ved Romerike</a:t>
            </a:r>
          </a:p>
          <a:p>
            <a:pPr algn="l"/>
            <a:r>
              <a:rPr lang="nb-NO" sz="1200" b="0" i="0" dirty="0">
                <a:solidFill>
                  <a:srgbClr val="000000"/>
                </a:solidFill>
                <a:effectLst/>
                <a:latin typeface="Inter"/>
              </a:rPr>
              <a:t>Jessheim videregående skole har ansvaret for skoleavdelingen på Ullersmo/</a:t>
            </a:r>
            <a:r>
              <a:rPr lang="nb-NO" sz="1200" b="0" i="0" dirty="0" err="1">
                <a:solidFill>
                  <a:srgbClr val="000000"/>
                </a:solidFill>
                <a:effectLst/>
                <a:latin typeface="Inter"/>
              </a:rPr>
              <a:t>Kroksrud</a:t>
            </a:r>
            <a:r>
              <a:rPr lang="nb-NO" sz="1200" b="0" i="0" dirty="0">
                <a:solidFill>
                  <a:srgbClr val="000000"/>
                </a:solidFill>
                <a:effectLst/>
                <a:latin typeface="Inter"/>
              </a:rPr>
              <a:t> og opplæringen ved Ungdomsenheten Øst i Eidsvoll. Leder for fengselsundervisningen ved Ullersmo/</a:t>
            </a:r>
            <a:r>
              <a:rPr lang="nb-NO" sz="1200" b="0" i="0" dirty="0" err="1">
                <a:solidFill>
                  <a:srgbClr val="000000"/>
                </a:solidFill>
                <a:effectLst/>
                <a:latin typeface="Inter"/>
              </a:rPr>
              <a:t>Kroksrud</a:t>
            </a:r>
            <a:r>
              <a:rPr lang="nb-NO" sz="1200" b="0" i="0" dirty="0">
                <a:solidFill>
                  <a:srgbClr val="000000"/>
                </a:solidFill>
                <a:effectLst/>
                <a:latin typeface="Inter"/>
              </a:rPr>
              <a:t> og Ungdomsenhet Øst er ansatt som avdelingsledere ved skolen, med rektor som øverste ansvarlig for skolen i fengslene.   Skoleavdelingen ved Ullersmo/</a:t>
            </a:r>
            <a:r>
              <a:rPr lang="nb-NO" sz="1200" b="0" i="0" dirty="0" err="1">
                <a:solidFill>
                  <a:srgbClr val="000000"/>
                </a:solidFill>
                <a:effectLst/>
                <a:latin typeface="Inter"/>
              </a:rPr>
              <a:t>Kroksrud</a:t>
            </a:r>
            <a:r>
              <a:rPr lang="nb-NO" sz="1200" b="0" i="0" dirty="0">
                <a:solidFill>
                  <a:srgbClr val="000000"/>
                </a:solidFill>
                <a:effectLst/>
                <a:latin typeface="Inter"/>
              </a:rPr>
              <a:t> har i alt 23 ansatte som dekker opplæringen i begge avdelingene. Ved ungdomsenheten er det en avdelingsleder i 100 % og en lærer 60 % fast, og andre lærer tas inn etter behov fra hhv. moderskolen og Ullersmo. Skoleavdelingen ved Ullersmo har 90 opplæringsplasser, og på </a:t>
            </a:r>
            <a:r>
              <a:rPr lang="nb-NO" sz="1200" b="0" i="0" dirty="0" err="1">
                <a:solidFill>
                  <a:srgbClr val="000000"/>
                </a:solidFill>
                <a:effectLst/>
                <a:latin typeface="Inter"/>
              </a:rPr>
              <a:t>Kroksrud</a:t>
            </a:r>
            <a:r>
              <a:rPr lang="nb-NO" sz="1200" b="0" i="0" dirty="0">
                <a:solidFill>
                  <a:srgbClr val="000000"/>
                </a:solidFill>
                <a:effectLst/>
                <a:latin typeface="Inter"/>
              </a:rPr>
              <a:t> har skoleavdelingen 24 opplæringsplasser. Ungdomsenheten har 4 opplæringsplasser. </a:t>
            </a:r>
          </a:p>
          <a:p>
            <a:endParaRPr lang="nb-NO" dirty="0"/>
          </a:p>
        </p:txBody>
      </p:sp>
      <p:sp>
        <p:nvSpPr>
          <p:cNvPr id="4" name="Plassholder for lysbildenummer 3"/>
          <p:cNvSpPr>
            <a:spLocks noGrp="1"/>
          </p:cNvSpPr>
          <p:nvPr>
            <p:ph type="sldNum" sz="quarter" idx="5"/>
          </p:nvPr>
        </p:nvSpPr>
        <p:spPr/>
        <p:txBody>
          <a:bodyPr/>
          <a:lstStyle/>
          <a:p>
            <a:fld id="{471713BC-113D-4F1C-AD3A-C59C4BE18F32}" type="slidenum">
              <a:rPr lang="nb-NO" smtClean="0"/>
              <a:t>5</a:t>
            </a:fld>
            <a:endParaRPr lang="nb-NO"/>
          </a:p>
        </p:txBody>
      </p:sp>
    </p:spTree>
    <p:extLst>
      <p:ext uri="{BB962C8B-B14F-4D97-AF65-F5344CB8AC3E}">
        <p14:creationId xmlns:p14="http://schemas.microsoft.com/office/powerpoint/2010/main" val="324148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latin typeface="Calibri"/>
                <a:cs typeface="Calibri"/>
              </a:rPr>
              <a:t>Si noe om min arbeidsuke, hvor variert den er og hvorfor den er det. Endringer i timeplan for å imøtekomme til enhver tid oppståtte behov. </a:t>
            </a:r>
          </a:p>
        </p:txBody>
      </p:sp>
      <p:sp>
        <p:nvSpPr>
          <p:cNvPr id="4" name="Plassholder for lysbildenummer 3"/>
          <p:cNvSpPr>
            <a:spLocks noGrp="1"/>
          </p:cNvSpPr>
          <p:nvPr>
            <p:ph type="sldNum" sz="quarter" idx="5"/>
          </p:nvPr>
        </p:nvSpPr>
        <p:spPr/>
        <p:txBody>
          <a:bodyPr/>
          <a:lstStyle/>
          <a:p>
            <a:fld id="{92FF9CB2-DF4A-4794-B33F-02F24EE4E315}" type="slidenum">
              <a:rPr lang="nb-NO" smtClean="0"/>
              <a:t>8</a:t>
            </a:fld>
            <a:endParaRPr lang="nb-NO"/>
          </a:p>
        </p:txBody>
      </p:sp>
    </p:spTree>
    <p:extLst>
      <p:ext uri="{BB962C8B-B14F-4D97-AF65-F5344CB8AC3E}">
        <p14:creationId xmlns:p14="http://schemas.microsoft.com/office/powerpoint/2010/main" val="72311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Fengsel for landssvikere i perioden 1945-1951, og deretter sikringsanstalt</a:t>
            </a:r>
          </a:p>
        </p:txBody>
      </p:sp>
      <p:sp>
        <p:nvSpPr>
          <p:cNvPr id="4" name="Plassholder for lysbildenummer 3"/>
          <p:cNvSpPr>
            <a:spLocks noGrp="1"/>
          </p:cNvSpPr>
          <p:nvPr>
            <p:ph type="sldNum" sz="quarter" idx="5"/>
          </p:nvPr>
        </p:nvSpPr>
        <p:spPr/>
        <p:txBody>
          <a:bodyPr/>
          <a:lstStyle/>
          <a:p>
            <a:fld id="{92FF9CB2-DF4A-4794-B33F-02F24EE4E315}" type="slidenum">
              <a:rPr lang="nb-NO" smtClean="0"/>
              <a:t>9</a:t>
            </a:fld>
            <a:endParaRPr lang="nb-NO"/>
          </a:p>
        </p:txBody>
      </p:sp>
    </p:spTree>
    <p:extLst>
      <p:ext uri="{BB962C8B-B14F-4D97-AF65-F5344CB8AC3E}">
        <p14:creationId xmlns:p14="http://schemas.microsoft.com/office/powerpoint/2010/main" val="275614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Antall plasser fylt opp: skyldes at fengselet ikke er fullfinansiert, ikke nok ressurser</a:t>
            </a:r>
          </a:p>
          <a:p>
            <a:r>
              <a:rPr lang="nb-NO" dirty="0"/>
              <a:t>- Si noe om at vi ikke enda er helt «tilbake til normalen» eter rehabilitering og pandemi</a:t>
            </a:r>
          </a:p>
        </p:txBody>
      </p:sp>
      <p:sp>
        <p:nvSpPr>
          <p:cNvPr id="4" name="Plassholder for lysbildenummer 3"/>
          <p:cNvSpPr>
            <a:spLocks noGrp="1"/>
          </p:cNvSpPr>
          <p:nvPr>
            <p:ph type="sldNum" sz="quarter" idx="5"/>
          </p:nvPr>
        </p:nvSpPr>
        <p:spPr/>
        <p:txBody>
          <a:bodyPr/>
          <a:lstStyle/>
          <a:p>
            <a:fld id="{92FF9CB2-DF4A-4794-B33F-02F24EE4E315}" type="slidenum">
              <a:rPr lang="nb-NO" smtClean="0"/>
              <a:t>10</a:t>
            </a:fld>
            <a:endParaRPr lang="nb-NO"/>
          </a:p>
        </p:txBody>
      </p:sp>
    </p:spTree>
    <p:extLst>
      <p:ext uri="{BB962C8B-B14F-4D97-AF65-F5344CB8AC3E}">
        <p14:creationId xmlns:p14="http://schemas.microsoft.com/office/powerpoint/2010/main" val="334502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Gartneri:</a:t>
            </a:r>
            <a:r>
              <a:rPr lang="nb-NO" baseline="0" dirty="0"/>
              <a:t> 4000 kvm med bygninger, 155 millioner prosjektkostnad</a:t>
            </a:r>
          </a:p>
          <a:p>
            <a:r>
              <a:rPr lang="nb-NO" dirty="0"/>
              <a:t>Fremmedspråk: leier inn lærekrefter</a:t>
            </a:r>
            <a:r>
              <a:rPr lang="nb-NO" baseline="0" dirty="0"/>
              <a:t> i russisk</a:t>
            </a:r>
          </a:p>
          <a:p>
            <a:endParaRPr lang="nb-NO" dirty="0"/>
          </a:p>
          <a:p>
            <a:r>
              <a:rPr lang="nb-NO" dirty="0"/>
              <a:t>Utbredt samarbeid med fengselet,</a:t>
            </a:r>
            <a:r>
              <a:rPr lang="nb-NO" baseline="0" dirty="0"/>
              <a:t> veldig god dialog</a:t>
            </a:r>
            <a:endParaRPr lang="nb-NO"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11</a:t>
            </a:fld>
            <a:endParaRPr lang="nb-NO"/>
          </a:p>
        </p:txBody>
      </p:sp>
    </p:spTree>
    <p:extLst>
      <p:ext uri="{BB962C8B-B14F-4D97-AF65-F5344CB8AC3E}">
        <p14:creationId xmlns:p14="http://schemas.microsoft.com/office/powerpoint/2010/main" val="2546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Bør </a:t>
            </a:r>
            <a:r>
              <a:rPr lang="nb-NO" dirty="0" err="1"/>
              <a:t>domskategori</a:t>
            </a:r>
            <a:r>
              <a:rPr lang="nb-NO" dirty="0"/>
              <a:t> påvirke hvordan vi tenker opplæring? Med forvaringsdommen kommer det kanskje tydeligere fram dette med endring, og skolen har en helt naturlig plass inn i dette. Når det er sagt, er det vel like relevant å tenke endring på ordinær dom og varetekt, all den tid innsatte i norske fengsel skal få muligheten til å bli gode naboer når de skal ut i samfunnet igjen. </a:t>
            </a:r>
          </a:p>
          <a:p>
            <a:r>
              <a:rPr lang="nb-NO" dirty="0"/>
              <a:t>- På Ila er man opptatt av en full kompetanse som skal danne grunnlag for deltakelse i arbeid ute i samfunnet som kan være med å hindre tilbakefall. </a:t>
            </a:r>
          </a:p>
          <a:p>
            <a:r>
              <a:rPr lang="nb-NO" dirty="0"/>
              <a:t>- Skolen redegjør for skoleløpet til den innsatte i rettssalen</a:t>
            </a:r>
            <a:r>
              <a:rPr lang="nb-NO" baseline="0" dirty="0"/>
              <a:t> og brukes som et karaktervitne. Kalles oftest inn av forsvarer, tidvis aktorat. Blir stilt spørsmål rundt den innsattes opplæringsløp, hvorfor tilbud har blitt som de har blitt. Hva som er gjennomgått, og hvilke muligheter eleven har, slik vi ser det. Opplever at vi nesten uten unntak står i en posisjon hvor vi kan fremme et positivt inntrykk av den innsatte, mens aktorat og/eller fengsel har innstilt til videre fengsling. Kan være en </a:t>
            </a:r>
            <a:r>
              <a:rPr lang="nb-NO" baseline="0"/>
              <a:t>vanskelig posisjon å stå i. </a:t>
            </a:r>
            <a:endParaRPr lang="nb-NO" baseline="0"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12</a:t>
            </a:fld>
            <a:endParaRPr lang="nb-NO"/>
          </a:p>
        </p:txBody>
      </p:sp>
    </p:spTree>
    <p:extLst>
      <p:ext uri="{BB962C8B-B14F-4D97-AF65-F5344CB8AC3E}">
        <p14:creationId xmlns:p14="http://schemas.microsoft.com/office/powerpoint/2010/main" val="233926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Fengselet er eget opplæringskontor</a:t>
            </a:r>
            <a:r>
              <a:rPr lang="nb-NO" baseline="0" dirty="0"/>
              <a:t>, noe som gjør at fengselet får tilført </a:t>
            </a:r>
            <a:r>
              <a:rPr lang="nb-NO" baseline="0" dirty="0" err="1"/>
              <a:t>lærlingmidler</a:t>
            </a:r>
            <a:endParaRPr lang="nb-NO" baseline="0" dirty="0"/>
          </a:p>
        </p:txBody>
      </p:sp>
      <p:sp>
        <p:nvSpPr>
          <p:cNvPr id="4" name="Plassholder for lysbildenummer 3"/>
          <p:cNvSpPr>
            <a:spLocks noGrp="1"/>
          </p:cNvSpPr>
          <p:nvPr>
            <p:ph type="sldNum" sz="quarter" idx="5"/>
          </p:nvPr>
        </p:nvSpPr>
        <p:spPr/>
        <p:txBody>
          <a:bodyPr/>
          <a:lstStyle/>
          <a:p>
            <a:fld id="{92FF9CB2-DF4A-4794-B33F-02F24EE4E315}" type="slidenum">
              <a:rPr lang="nb-NO" smtClean="0"/>
              <a:t>13</a:t>
            </a:fld>
            <a:endParaRPr lang="nb-NO"/>
          </a:p>
        </p:txBody>
      </p:sp>
    </p:spTree>
    <p:extLst>
      <p:ext uri="{BB962C8B-B14F-4D97-AF65-F5344CB8AC3E}">
        <p14:creationId xmlns:p14="http://schemas.microsoft.com/office/powerpoint/2010/main" val="221585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13EAE6-8F14-AFE0-FE6D-31AF914DC356}"/>
              </a:ext>
            </a:extLst>
          </p:cNvPr>
          <p:cNvSpPr/>
          <p:nvPr userDrawn="1"/>
        </p:nvSpPr>
        <p:spPr>
          <a:xfrm>
            <a:off x="0" y="0"/>
            <a:ext cx="12192000" cy="6864566"/>
          </a:xfrm>
          <a:prstGeom prst="rect">
            <a:avLst/>
          </a:prstGeom>
          <a:solidFill>
            <a:srgbClr val="0082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B5E0B2F7-6A5E-4124-3E81-746A27CB57DF}"/>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12" name="Undertittel 2">
            <a:extLst>
              <a:ext uri="{FF2B5EF4-FFF2-40B4-BE49-F238E27FC236}">
                <a16:creationId xmlns:a16="http://schemas.microsoft.com/office/drawing/2014/main" id="{E76BB464-897B-7956-27D6-7F7A7AAD4A21}"/>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3" name="Plassholder for dato 3">
            <a:extLst>
              <a:ext uri="{FF2B5EF4-FFF2-40B4-BE49-F238E27FC236}">
                <a16:creationId xmlns:a16="http://schemas.microsoft.com/office/drawing/2014/main" id="{82D8A65C-27B9-71CD-2212-447D85220369}"/>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583DEDF-007E-439E-B245-CB326C4BBF91}" type="datetimeFigureOut">
              <a:rPr lang="nb-NO" smtClean="0"/>
              <a:pPr/>
              <a:t>14.02.2024</a:t>
            </a:fld>
            <a:endParaRPr lang="nb-NO"/>
          </a:p>
        </p:txBody>
      </p:sp>
      <p:sp>
        <p:nvSpPr>
          <p:cNvPr id="14" name="Plassholder for bunntekst 4">
            <a:extLst>
              <a:ext uri="{FF2B5EF4-FFF2-40B4-BE49-F238E27FC236}">
                <a16:creationId xmlns:a16="http://schemas.microsoft.com/office/drawing/2014/main" id="{91A02549-FAF4-3338-3500-895357009E4D}"/>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nb-NO"/>
          </a:p>
        </p:txBody>
      </p:sp>
      <p:sp>
        <p:nvSpPr>
          <p:cNvPr id="15" name="Plassholder for lysbildenummer 5">
            <a:extLst>
              <a:ext uri="{FF2B5EF4-FFF2-40B4-BE49-F238E27FC236}">
                <a16:creationId xmlns:a16="http://schemas.microsoft.com/office/drawing/2014/main" id="{6E79B40D-31F9-6AAE-8F4C-65929B2825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8F3F8D-13D9-476F-8913-874048E624AA}" type="slidenum">
              <a:rPr lang="nb-NO" smtClean="0"/>
              <a:pPr/>
              <a:t>‹#›</a:t>
            </a:fld>
            <a:endParaRPr lang="nb-NO"/>
          </a:p>
        </p:txBody>
      </p:sp>
      <p:pic>
        <p:nvPicPr>
          <p:cNvPr id="19" name="Picture 18">
            <a:extLst>
              <a:ext uri="{FF2B5EF4-FFF2-40B4-BE49-F238E27FC236}">
                <a16:creationId xmlns:a16="http://schemas.microsoft.com/office/drawing/2014/main" id="{65690D88-D319-1558-3938-3EC8A249D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8" y="649739"/>
            <a:ext cx="2651675" cy="701914"/>
          </a:xfrm>
          <a:prstGeom prst="rect">
            <a:avLst/>
          </a:prstGeom>
        </p:spPr>
      </p:pic>
    </p:spTree>
    <p:extLst>
      <p:ext uri="{BB962C8B-B14F-4D97-AF65-F5344CB8AC3E}">
        <p14:creationId xmlns:p14="http://schemas.microsoft.com/office/powerpoint/2010/main" val="2731498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5793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95933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32170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A141D-09FA-F965-7243-DD3F0F4BA777}"/>
              </a:ext>
            </a:extLst>
          </p:cNvPr>
          <p:cNvSpPr/>
          <p:nvPr userDrawn="1"/>
        </p:nvSpPr>
        <p:spPr>
          <a:xfrm>
            <a:off x="0" y="0"/>
            <a:ext cx="12192000" cy="6864566"/>
          </a:xfrm>
          <a:prstGeom prst="rect">
            <a:avLst/>
          </a:prstGeom>
          <a:solidFill>
            <a:srgbClr val="0082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080625E3-FF25-9096-1643-4289EEF67DC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12" name="Plassholder for tekst 2">
            <a:extLst>
              <a:ext uri="{FF2B5EF4-FFF2-40B4-BE49-F238E27FC236}">
                <a16:creationId xmlns:a16="http://schemas.microsoft.com/office/drawing/2014/main" id="{D2E7961A-CE40-4B02-F1EA-3F78E9508265}"/>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3" name="Plassholder for dato 3">
            <a:extLst>
              <a:ext uri="{FF2B5EF4-FFF2-40B4-BE49-F238E27FC236}">
                <a16:creationId xmlns:a16="http://schemas.microsoft.com/office/drawing/2014/main" id="{04283130-635C-19EA-A45D-ED2882DF6A20}"/>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583DEDF-007E-439E-B245-CB326C4BBF91}" type="datetimeFigureOut">
              <a:rPr lang="nb-NO" smtClean="0"/>
              <a:pPr/>
              <a:t>14.02.2024</a:t>
            </a:fld>
            <a:endParaRPr lang="nb-NO"/>
          </a:p>
        </p:txBody>
      </p:sp>
      <p:sp>
        <p:nvSpPr>
          <p:cNvPr id="14" name="Plassholder for bunntekst 4">
            <a:extLst>
              <a:ext uri="{FF2B5EF4-FFF2-40B4-BE49-F238E27FC236}">
                <a16:creationId xmlns:a16="http://schemas.microsoft.com/office/drawing/2014/main" id="{53A33968-841E-F946-A8EB-D0BD72C04B7A}"/>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nb-NO"/>
          </a:p>
        </p:txBody>
      </p:sp>
      <p:sp>
        <p:nvSpPr>
          <p:cNvPr id="15" name="Plassholder for lysbildenummer 5">
            <a:extLst>
              <a:ext uri="{FF2B5EF4-FFF2-40B4-BE49-F238E27FC236}">
                <a16:creationId xmlns:a16="http://schemas.microsoft.com/office/drawing/2014/main" id="{8647344A-DF40-3E14-EF80-99B1103F7FE4}"/>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8F3F8D-13D9-476F-8913-874048E624AA}" type="slidenum">
              <a:rPr lang="nb-NO" smtClean="0"/>
              <a:pPr/>
              <a:t>‹#›</a:t>
            </a:fld>
            <a:endParaRPr lang="nb-NO"/>
          </a:p>
        </p:txBody>
      </p:sp>
      <p:pic>
        <p:nvPicPr>
          <p:cNvPr id="18" name="Picture 17">
            <a:extLst>
              <a:ext uri="{FF2B5EF4-FFF2-40B4-BE49-F238E27FC236}">
                <a16:creationId xmlns:a16="http://schemas.microsoft.com/office/drawing/2014/main" id="{38DB2BFB-91ED-DE78-5F93-08C15C42DF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5789733"/>
            <a:ext cx="1501753" cy="397523"/>
          </a:xfrm>
          <a:prstGeom prst="rect">
            <a:avLst/>
          </a:prstGeom>
        </p:spPr>
      </p:pic>
    </p:spTree>
    <p:extLst>
      <p:ext uri="{BB962C8B-B14F-4D97-AF65-F5344CB8AC3E}">
        <p14:creationId xmlns:p14="http://schemas.microsoft.com/office/powerpoint/2010/main" val="68602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74739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60671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3547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01422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19714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F583DEDF-007E-439E-B245-CB326C4BBF91}" type="datetimeFigureOut">
              <a:rPr lang="nb-NO" smtClean="0"/>
              <a:t>14.02.2024</a:t>
            </a:fld>
            <a:endParaRPr lang="nb-NO"/>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C08F3F8D-13D9-476F-8913-874048E624AA}" type="slidenum">
              <a:rPr lang="nb-NO" smtClean="0"/>
              <a:t>‹#›</a:t>
            </a:fld>
            <a:endParaRPr lang="nb-NO"/>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144133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F583DEDF-007E-439E-B245-CB326C4BBF91}" type="datetimeFigureOut">
              <a:rPr lang="nb-NO" smtClean="0"/>
              <a:pPr/>
              <a:t>14.02.2024</a:t>
            </a:fld>
            <a:endParaRPr lang="nb-NO"/>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endParaRPr lang="nb-NO"/>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C08F3F8D-13D9-476F-8913-874048E624AA}" type="slidenum">
              <a:rPr lang="nb-NO" smtClean="0"/>
              <a:pPr/>
              <a:t>‹#›</a:t>
            </a:fld>
            <a:endParaRPr lang="nb-NO"/>
          </a:p>
        </p:txBody>
      </p:sp>
      <p:pic>
        <p:nvPicPr>
          <p:cNvPr id="10" name="Picture 9">
            <a:extLst>
              <a:ext uri="{FF2B5EF4-FFF2-40B4-BE49-F238E27FC236}">
                <a16:creationId xmlns:a16="http://schemas.microsoft.com/office/drawing/2014/main" id="{9D8373BC-2ED0-AC3F-C7C9-1EEFB26B90A0}"/>
              </a:ext>
            </a:extLst>
          </p:cNvPr>
          <p:cNvPicPr>
            <a:picLocks noChangeAspect="1"/>
          </p:cNvPicPr>
          <p:nvPr userDrawn="1"/>
        </p:nvPicPr>
        <p:blipFill>
          <a:blip r:embed="rId13"/>
          <a:stretch>
            <a:fillRect/>
          </a:stretch>
        </p:blipFill>
        <p:spPr>
          <a:xfrm>
            <a:off x="834293" y="5789733"/>
            <a:ext cx="1501754" cy="397523"/>
          </a:xfrm>
          <a:prstGeom prst="rect">
            <a:avLst/>
          </a:prstGeom>
        </p:spPr>
      </p:pic>
    </p:spTree>
    <p:extLst>
      <p:ext uri="{BB962C8B-B14F-4D97-AF65-F5344CB8AC3E}">
        <p14:creationId xmlns:p14="http://schemas.microsoft.com/office/powerpoint/2010/main" val="20330478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47B8-D9A5-9116-43ED-3E552785EB7C}"/>
              </a:ext>
            </a:extLst>
          </p:cNvPr>
          <p:cNvSpPr>
            <a:spLocks noGrp="1"/>
          </p:cNvSpPr>
          <p:nvPr>
            <p:ph type="ctrTitle"/>
          </p:nvPr>
        </p:nvSpPr>
        <p:spPr>
          <a:xfrm>
            <a:off x="838198" y="2285310"/>
            <a:ext cx="10515601" cy="1436298"/>
          </a:xfrm>
        </p:spPr>
        <p:txBody>
          <a:bodyPr>
            <a:normAutofit fontScale="90000"/>
          </a:bodyPr>
          <a:lstStyle/>
          <a:p>
            <a:r>
              <a:rPr lang="nb-NO" dirty="0"/>
              <a:t>Opplæring i kriminalomsorgen i Akershus</a:t>
            </a:r>
            <a:br>
              <a:rPr lang="nb-NO" dirty="0"/>
            </a:br>
            <a:endParaRPr lang="nb-NO" sz="2200" dirty="0"/>
          </a:p>
        </p:txBody>
      </p:sp>
      <p:sp>
        <p:nvSpPr>
          <p:cNvPr id="3" name="Subtitle 2">
            <a:extLst>
              <a:ext uri="{FF2B5EF4-FFF2-40B4-BE49-F238E27FC236}">
                <a16:creationId xmlns:a16="http://schemas.microsoft.com/office/drawing/2014/main" id="{56F900C3-07C3-2085-24AE-395506D71D67}"/>
              </a:ext>
            </a:extLst>
          </p:cNvPr>
          <p:cNvSpPr>
            <a:spLocks noGrp="1"/>
          </p:cNvSpPr>
          <p:nvPr>
            <p:ph type="subTitle" idx="1"/>
          </p:nvPr>
        </p:nvSpPr>
        <p:spPr>
          <a:xfrm>
            <a:off x="838199" y="4233217"/>
            <a:ext cx="10515601" cy="1385593"/>
          </a:xfrm>
        </p:spPr>
        <p:txBody>
          <a:bodyPr>
            <a:normAutofit fontScale="85000" lnSpcReduction="20000"/>
          </a:bodyPr>
          <a:lstStyle/>
          <a:p>
            <a:r>
              <a:rPr lang="nb-NO" dirty="0"/>
              <a:t>Hilde Karin Kløvfjell</a:t>
            </a:r>
          </a:p>
          <a:p>
            <a:endParaRPr lang="nb-NO" dirty="0"/>
          </a:p>
          <a:p>
            <a:r>
              <a:rPr lang="nb-NO" dirty="0"/>
              <a:t>Fylkesdirektør for opplæring</a:t>
            </a:r>
          </a:p>
          <a:p>
            <a:r>
              <a:rPr lang="nb-NO" dirty="0"/>
              <a:t>Akershus fylkeskommune</a:t>
            </a:r>
          </a:p>
        </p:txBody>
      </p:sp>
    </p:spTree>
    <p:extLst>
      <p:ext uri="{BB962C8B-B14F-4D97-AF65-F5344CB8AC3E}">
        <p14:creationId xmlns:p14="http://schemas.microsoft.com/office/powerpoint/2010/main" val="422629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C541-A03F-9135-F293-38B7230A6F33}"/>
              </a:ext>
            </a:extLst>
          </p:cNvPr>
          <p:cNvSpPr>
            <a:spLocks noGrp="1"/>
          </p:cNvSpPr>
          <p:nvPr>
            <p:ph type="title"/>
          </p:nvPr>
        </p:nvSpPr>
        <p:spPr>
          <a:xfrm>
            <a:off x="839788" y="457200"/>
            <a:ext cx="3932237" cy="1600200"/>
          </a:xfrm>
        </p:spPr>
        <p:txBody>
          <a:bodyPr anchor="b">
            <a:normAutofit/>
          </a:bodyPr>
          <a:lstStyle/>
          <a:p>
            <a:r>
              <a:rPr lang="nb-NO" dirty="0"/>
              <a:t>Ila fengsel og forvaringsanstalt</a:t>
            </a:r>
          </a:p>
        </p:txBody>
      </p:sp>
      <p:sp>
        <p:nvSpPr>
          <p:cNvPr id="3" name="Content Placeholder 2">
            <a:extLst>
              <a:ext uri="{FF2B5EF4-FFF2-40B4-BE49-F238E27FC236}">
                <a16:creationId xmlns:a16="http://schemas.microsoft.com/office/drawing/2014/main" id="{0561064A-EC30-016C-58A4-1F79F4079AEB}"/>
              </a:ext>
            </a:extLst>
          </p:cNvPr>
          <p:cNvSpPr>
            <a:spLocks noGrp="1"/>
          </p:cNvSpPr>
          <p:nvPr>
            <p:ph type="body" sz="half" idx="2"/>
          </p:nvPr>
        </p:nvSpPr>
        <p:spPr>
          <a:xfrm>
            <a:off x="839788" y="2057400"/>
            <a:ext cx="3932237" cy="3532517"/>
          </a:xfrm>
        </p:spPr>
        <p:txBody>
          <a:bodyPr>
            <a:normAutofit/>
          </a:bodyPr>
          <a:lstStyle/>
          <a:p>
            <a:r>
              <a:rPr lang="nb-NO" dirty="0"/>
              <a:t>Forvaringsanstalt</a:t>
            </a:r>
          </a:p>
          <a:p>
            <a:r>
              <a:rPr lang="nb-NO" dirty="0"/>
              <a:t>126 plasser, i overkant av 100 plasser er fylt opp per i dag</a:t>
            </a:r>
          </a:p>
          <a:p>
            <a:r>
              <a:rPr lang="nb-NO" dirty="0"/>
              <a:t>Teknisk rehabilitering fra 2021-2023, på ny i drift fra 1. mai 2023</a:t>
            </a:r>
          </a:p>
        </p:txBody>
      </p:sp>
      <p:pic>
        <p:nvPicPr>
          <p:cNvPr id="5" name="Bilde 4" descr="Et bilde som inneholder gress, utendørs, tre, i luften&#10;&#10;Automatisk generert beskrivelse">
            <a:extLst>
              <a:ext uri="{FF2B5EF4-FFF2-40B4-BE49-F238E27FC236}">
                <a16:creationId xmlns:a16="http://schemas.microsoft.com/office/drawing/2014/main" id="{E4F9C4C7-CDAF-5885-54BB-DABCAF3CD743}"/>
              </a:ext>
            </a:extLst>
          </p:cNvPr>
          <p:cNvPicPr>
            <a:picLocks noChangeAspect="1"/>
          </p:cNvPicPr>
          <p:nvPr/>
        </p:nvPicPr>
        <p:blipFill rotWithShape="1">
          <a:blip r:embed="rId3">
            <a:extLst>
              <a:ext uri="{28A0092B-C50C-407E-A947-70E740481C1C}">
                <a14:useLocalDpi xmlns:a14="http://schemas.microsoft.com/office/drawing/2010/main" val="0"/>
              </a:ext>
            </a:extLst>
          </a:blip>
          <a:srcRect l="32305" r="9952"/>
          <a:stretch/>
        </p:blipFill>
        <p:spPr>
          <a:xfrm>
            <a:off x="5183188" y="10"/>
            <a:ext cx="7008812" cy="6857989"/>
          </a:xfrm>
          <a:prstGeom prst="rect">
            <a:avLst/>
          </a:prstGeom>
          <a:noFill/>
        </p:spPr>
      </p:pic>
    </p:spTree>
    <p:extLst>
      <p:ext uri="{BB962C8B-B14F-4D97-AF65-F5344CB8AC3E}">
        <p14:creationId xmlns:p14="http://schemas.microsoft.com/office/powerpoint/2010/main" val="14549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C2565-3BBF-8C1F-EAB9-5F442EF05482}"/>
              </a:ext>
            </a:extLst>
          </p:cNvPr>
          <p:cNvSpPr>
            <a:spLocks noGrp="1"/>
          </p:cNvSpPr>
          <p:nvPr>
            <p:ph type="title"/>
          </p:nvPr>
        </p:nvSpPr>
        <p:spPr/>
        <p:txBody>
          <a:bodyPr/>
          <a:lstStyle/>
          <a:p>
            <a:r>
              <a:rPr lang="nb-NO" dirty="0"/>
              <a:t>Rud VGS avd. Ila</a:t>
            </a:r>
          </a:p>
        </p:txBody>
      </p:sp>
      <p:sp>
        <p:nvSpPr>
          <p:cNvPr id="3" name="Plassholder for innhold 2">
            <a:extLst>
              <a:ext uri="{FF2B5EF4-FFF2-40B4-BE49-F238E27FC236}">
                <a16:creationId xmlns:a16="http://schemas.microsoft.com/office/drawing/2014/main" id="{38D9349F-4443-BCB9-B43C-9F33722A66B5}"/>
              </a:ext>
            </a:extLst>
          </p:cNvPr>
          <p:cNvSpPr>
            <a:spLocks noGrp="1"/>
          </p:cNvSpPr>
          <p:nvPr>
            <p:ph idx="1"/>
          </p:nvPr>
        </p:nvSpPr>
        <p:spPr>
          <a:xfrm>
            <a:off x="838200" y="1467485"/>
            <a:ext cx="10515600" cy="3755666"/>
          </a:xfrm>
        </p:spPr>
        <p:txBody>
          <a:bodyPr>
            <a:normAutofit fontScale="85000" lnSpcReduction="20000"/>
          </a:bodyPr>
          <a:lstStyle/>
          <a:p>
            <a:r>
              <a:rPr lang="nb-NO" dirty="0"/>
              <a:t>Antall innsatte med skoletilbud: normalsituasjon ca. halvparten av de innsatte, i dag litt under</a:t>
            </a:r>
          </a:p>
          <a:p>
            <a:r>
              <a:rPr lang="nb-NO" dirty="0"/>
              <a:t>Studiespesialisering og påbygg</a:t>
            </a:r>
          </a:p>
          <a:p>
            <a:pPr lvl="1"/>
            <a:r>
              <a:rPr lang="nb-NO" dirty="0"/>
              <a:t>Fremmedspråk (spansk, fransk, russisk) </a:t>
            </a:r>
          </a:p>
          <a:p>
            <a:r>
              <a:rPr lang="nb-NO" dirty="0"/>
              <a:t>Yrkesfag: restaurant og matfag, teknikk og industrifag, bygg og anleggsteknikk, naturbruk (i nytt gartneri fra høst 2024)</a:t>
            </a:r>
          </a:p>
          <a:p>
            <a:pPr lvl="1"/>
            <a:r>
              <a:rPr lang="nb-NO" dirty="0"/>
              <a:t>Lærlinger, lærekandidater, praksiskandidater</a:t>
            </a:r>
          </a:p>
          <a:p>
            <a:r>
              <a:rPr lang="nb-NO" dirty="0"/>
              <a:t>Høyere utdanning</a:t>
            </a:r>
          </a:p>
          <a:p>
            <a:pPr lvl="1"/>
            <a:r>
              <a:rPr lang="nb-NO" dirty="0"/>
              <a:t>Høgskole, universitet, fagskole</a:t>
            </a:r>
          </a:p>
          <a:p>
            <a:r>
              <a:rPr lang="nb-NO" dirty="0"/>
              <a:t>Spesialundervisning</a:t>
            </a:r>
          </a:p>
          <a:p>
            <a:r>
              <a:rPr lang="nb-NO" dirty="0"/>
              <a:t>Andre tilbud: filosofikafé, matgledekurs, kunstmaling</a:t>
            </a:r>
          </a:p>
          <a:p>
            <a:endParaRPr lang="nb-NO" dirty="0"/>
          </a:p>
          <a:p>
            <a:endParaRPr lang="nb-NO" dirty="0"/>
          </a:p>
        </p:txBody>
      </p:sp>
    </p:spTree>
    <p:extLst>
      <p:ext uri="{BB962C8B-B14F-4D97-AF65-F5344CB8AC3E}">
        <p14:creationId xmlns:p14="http://schemas.microsoft.com/office/powerpoint/2010/main" val="279328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8EF58-E9F9-0096-251B-739E8A93D737}"/>
              </a:ext>
            </a:extLst>
          </p:cNvPr>
          <p:cNvSpPr>
            <a:spLocks noGrp="1"/>
          </p:cNvSpPr>
          <p:nvPr>
            <p:ph type="title"/>
          </p:nvPr>
        </p:nvSpPr>
        <p:spPr/>
        <p:txBody>
          <a:bodyPr/>
          <a:lstStyle/>
          <a:p>
            <a:r>
              <a:rPr lang="nb-NO" dirty="0"/>
              <a:t>Forvaring vs. dom og varetekt</a:t>
            </a:r>
          </a:p>
        </p:txBody>
      </p:sp>
      <p:sp>
        <p:nvSpPr>
          <p:cNvPr id="3" name="Plassholder for innhold 2">
            <a:extLst>
              <a:ext uri="{FF2B5EF4-FFF2-40B4-BE49-F238E27FC236}">
                <a16:creationId xmlns:a16="http://schemas.microsoft.com/office/drawing/2014/main" id="{EFD0B11A-8026-5BCB-7FB9-0770962629B4}"/>
              </a:ext>
            </a:extLst>
          </p:cNvPr>
          <p:cNvSpPr>
            <a:spLocks noGrp="1"/>
          </p:cNvSpPr>
          <p:nvPr>
            <p:ph idx="1"/>
          </p:nvPr>
        </p:nvSpPr>
        <p:spPr/>
        <p:txBody>
          <a:bodyPr/>
          <a:lstStyle/>
          <a:p>
            <a:r>
              <a:rPr lang="nb-NO" dirty="0"/>
              <a:t>Hva er særegent med Ila? </a:t>
            </a:r>
          </a:p>
          <a:p>
            <a:pPr lvl="1"/>
            <a:r>
              <a:rPr lang="nb-NO" dirty="0"/>
              <a:t>Lang gjennomsnittlig </a:t>
            </a:r>
            <a:r>
              <a:rPr lang="nb-NO" dirty="0" err="1"/>
              <a:t>sittetid</a:t>
            </a:r>
            <a:endParaRPr lang="nb-NO" dirty="0"/>
          </a:p>
          <a:p>
            <a:pPr lvl="1"/>
            <a:r>
              <a:rPr lang="nb-NO" dirty="0"/>
              <a:t>«Dømt til endring» </a:t>
            </a:r>
          </a:p>
          <a:p>
            <a:r>
              <a:rPr lang="nb-NO" dirty="0"/>
              <a:t>Påvirker </a:t>
            </a:r>
            <a:r>
              <a:rPr lang="nb-NO" dirty="0" err="1"/>
              <a:t>domskategori</a:t>
            </a:r>
            <a:r>
              <a:rPr lang="nb-NO" dirty="0"/>
              <a:t> hvordan vi tenker opplæring?</a:t>
            </a:r>
          </a:p>
          <a:p>
            <a:pPr lvl="1"/>
            <a:r>
              <a:rPr lang="nb-NO" dirty="0"/>
              <a:t>Ila fengsels syn på opplæringen: en del av totalpakka med rehabilitering</a:t>
            </a:r>
          </a:p>
          <a:p>
            <a:pPr lvl="1"/>
            <a:r>
              <a:rPr lang="nb-NO" dirty="0"/>
              <a:t>Skolens rolle i rettssalen</a:t>
            </a:r>
          </a:p>
        </p:txBody>
      </p:sp>
    </p:spTree>
    <p:extLst>
      <p:ext uri="{BB962C8B-B14F-4D97-AF65-F5344CB8AC3E}">
        <p14:creationId xmlns:p14="http://schemas.microsoft.com/office/powerpoint/2010/main" val="171771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6F5FC-C52B-60E3-4924-8D6AC404E584}"/>
              </a:ext>
            </a:extLst>
          </p:cNvPr>
          <p:cNvSpPr>
            <a:spLocks noGrp="1"/>
          </p:cNvSpPr>
          <p:nvPr>
            <p:ph type="title"/>
          </p:nvPr>
        </p:nvSpPr>
        <p:spPr>
          <a:xfrm>
            <a:off x="838200" y="365125"/>
            <a:ext cx="10515600" cy="1325563"/>
          </a:xfrm>
        </p:spPr>
        <p:txBody>
          <a:bodyPr anchor="ctr">
            <a:normAutofit/>
          </a:bodyPr>
          <a:lstStyle/>
          <a:p>
            <a:r>
              <a:rPr lang="nb-NO" dirty="0"/>
              <a:t>Yrkesfagsutdanning og lærlingkontrakter</a:t>
            </a:r>
          </a:p>
        </p:txBody>
      </p:sp>
      <p:pic>
        <p:nvPicPr>
          <p:cNvPr id="5" name="Bilde 4" descr="Et bilde som inneholder konstruksjon, tømmer, innendørs, Skalamodell&#10;&#10;Automatisk generert beskrivelse">
            <a:extLst>
              <a:ext uri="{FF2B5EF4-FFF2-40B4-BE49-F238E27FC236}">
                <a16:creationId xmlns:a16="http://schemas.microsoft.com/office/drawing/2014/main" id="{EBBE19EB-8B79-9B47-8B58-737E88C32986}"/>
              </a:ext>
            </a:extLst>
          </p:cNvPr>
          <p:cNvPicPr>
            <a:picLocks noChangeAspect="1"/>
          </p:cNvPicPr>
          <p:nvPr/>
        </p:nvPicPr>
        <p:blipFill rotWithShape="1">
          <a:blip r:embed="rId3">
            <a:extLst>
              <a:ext uri="{28A0092B-C50C-407E-A947-70E740481C1C}">
                <a14:useLocalDpi xmlns:a14="http://schemas.microsoft.com/office/drawing/2010/main" val="0"/>
              </a:ext>
            </a:extLst>
          </a:blip>
          <a:srcRect r="10291"/>
          <a:stretch/>
        </p:blipFill>
        <p:spPr>
          <a:xfrm>
            <a:off x="838200" y="1825625"/>
            <a:ext cx="5181600" cy="3768840"/>
          </a:xfrm>
          <a:prstGeom prst="rect">
            <a:avLst/>
          </a:prstGeom>
          <a:noFill/>
        </p:spPr>
      </p:pic>
      <p:sp>
        <p:nvSpPr>
          <p:cNvPr id="3" name="Plassholder for innhold 2">
            <a:extLst>
              <a:ext uri="{FF2B5EF4-FFF2-40B4-BE49-F238E27FC236}">
                <a16:creationId xmlns:a16="http://schemas.microsoft.com/office/drawing/2014/main" id="{5578EF76-505C-ECD3-7C17-DA0CC7E162E2}"/>
              </a:ext>
            </a:extLst>
          </p:cNvPr>
          <p:cNvSpPr>
            <a:spLocks noGrp="1"/>
          </p:cNvSpPr>
          <p:nvPr>
            <p:ph sz="half" idx="2"/>
          </p:nvPr>
        </p:nvSpPr>
        <p:spPr>
          <a:xfrm>
            <a:off x="6172200" y="1825625"/>
            <a:ext cx="5181600" cy="3768840"/>
          </a:xfrm>
        </p:spPr>
        <p:txBody>
          <a:bodyPr>
            <a:normAutofit/>
          </a:bodyPr>
          <a:lstStyle/>
          <a:p>
            <a:r>
              <a:rPr lang="nb-NO" sz="2000" dirty="0"/>
              <a:t>Lærlingkontrakt med fengselet som yrkesarena</a:t>
            </a:r>
          </a:p>
          <a:p>
            <a:pPr lvl="1"/>
            <a:r>
              <a:rPr lang="nb-NO" sz="2000" dirty="0"/>
              <a:t>Skolen faglig støtte for driften</a:t>
            </a:r>
          </a:p>
          <a:p>
            <a:r>
              <a:rPr lang="nb-NO" sz="2000" dirty="0"/>
              <a:t>Fengselet er eget opplæringskontor</a:t>
            </a:r>
          </a:p>
          <a:p>
            <a:r>
              <a:rPr lang="nb-NO" sz="2000" dirty="0"/>
              <a:t>Til enhver tid flere lærlinger i aktive </a:t>
            </a:r>
            <a:r>
              <a:rPr lang="nb-NO" sz="2000" dirty="0" err="1"/>
              <a:t>lærlingløp</a:t>
            </a:r>
            <a:r>
              <a:rPr lang="nb-NO" sz="2000" dirty="0"/>
              <a:t>, fire stk. har tegnet kontrakt så langt i år</a:t>
            </a:r>
          </a:p>
          <a:p>
            <a:r>
              <a:rPr lang="nb-NO" sz="2000" dirty="0"/>
              <a:t>Kombinerer læretid med restfagsopplæring</a:t>
            </a:r>
          </a:p>
          <a:p>
            <a:r>
              <a:rPr lang="nb-NO" sz="2000" dirty="0"/>
              <a:t>Høsten 2023-tidlig 2024: syv kandidater opp til fagprøve i tømrerfaget, anleggsgartnerfaget, industrikokkfaget og salgsfaget – de fleste meget godt bestått</a:t>
            </a:r>
          </a:p>
        </p:txBody>
      </p:sp>
    </p:spTree>
    <p:extLst>
      <p:ext uri="{BB962C8B-B14F-4D97-AF65-F5344CB8AC3E}">
        <p14:creationId xmlns:p14="http://schemas.microsoft.com/office/powerpoint/2010/main" val="286327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1AF245-F21C-43C8-E25B-DA3DA66F1433}"/>
              </a:ext>
            </a:extLst>
          </p:cNvPr>
          <p:cNvSpPr>
            <a:spLocks noGrp="1"/>
          </p:cNvSpPr>
          <p:nvPr>
            <p:ph type="title"/>
          </p:nvPr>
        </p:nvSpPr>
        <p:spPr/>
        <p:txBody>
          <a:bodyPr/>
          <a:lstStyle/>
          <a:p>
            <a:r>
              <a:rPr lang="nb-NO" dirty="0"/>
              <a:t>Høyere utdanning</a:t>
            </a:r>
          </a:p>
        </p:txBody>
      </p:sp>
      <p:sp>
        <p:nvSpPr>
          <p:cNvPr id="3" name="Plassholder for innhold 2">
            <a:extLst>
              <a:ext uri="{FF2B5EF4-FFF2-40B4-BE49-F238E27FC236}">
                <a16:creationId xmlns:a16="http://schemas.microsoft.com/office/drawing/2014/main" id="{1FAACE43-8EA6-0349-82F8-1D15C87936C2}"/>
              </a:ext>
            </a:extLst>
          </p:cNvPr>
          <p:cNvSpPr>
            <a:spLocks noGrp="1"/>
          </p:cNvSpPr>
          <p:nvPr>
            <p:ph idx="1"/>
          </p:nvPr>
        </p:nvSpPr>
        <p:spPr/>
        <p:txBody>
          <a:bodyPr>
            <a:normAutofit lnSpcReduction="10000"/>
          </a:bodyPr>
          <a:lstStyle/>
          <a:p>
            <a:r>
              <a:rPr lang="nb-NO" dirty="0"/>
              <a:t>≈10 studenter på ulike læresteder i Norge</a:t>
            </a:r>
          </a:p>
          <a:p>
            <a:r>
              <a:rPr lang="nb-NO" dirty="0"/>
              <a:t>Framstår som en naturlig del av et relevant tilbud for </a:t>
            </a:r>
            <a:r>
              <a:rPr lang="nb-NO" dirty="0" err="1"/>
              <a:t>innsattgruppen</a:t>
            </a:r>
            <a:r>
              <a:rPr lang="nb-NO" dirty="0"/>
              <a:t> vi jobber med</a:t>
            </a:r>
          </a:p>
          <a:p>
            <a:r>
              <a:rPr lang="nb-NO" dirty="0"/>
              <a:t>Egen ressurs for oppfølging av studentene</a:t>
            </a:r>
          </a:p>
          <a:p>
            <a:pPr lvl="1"/>
            <a:r>
              <a:rPr lang="nb-NO" dirty="0"/>
              <a:t>Innlogging på læringsplattform og </a:t>
            </a:r>
            <a:r>
              <a:rPr lang="nb-NO" dirty="0" err="1"/>
              <a:t>nedlasting</a:t>
            </a:r>
            <a:r>
              <a:rPr lang="nb-NO" dirty="0"/>
              <a:t> av materiale</a:t>
            </a:r>
          </a:p>
          <a:p>
            <a:pPr lvl="1"/>
            <a:r>
              <a:rPr lang="nb-NO" dirty="0"/>
              <a:t>Dialog med fagpersoner og </a:t>
            </a:r>
            <a:r>
              <a:rPr lang="nb-NO" dirty="0" err="1"/>
              <a:t>emneansvarlige</a:t>
            </a:r>
            <a:endParaRPr lang="nb-NO" dirty="0"/>
          </a:p>
          <a:p>
            <a:pPr lvl="1"/>
            <a:r>
              <a:rPr lang="nb-NO" dirty="0"/>
              <a:t>Tilrettelegging av ekstern eksamensgjennomføring</a:t>
            </a:r>
          </a:p>
          <a:p>
            <a:pPr lvl="1"/>
            <a:r>
              <a:rPr lang="nb-NO" dirty="0"/>
              <a:t>Egne «døde» PC-er med nødvendig programvare</a:t>
            </a:r>
          </a:p>
          <a:p>
            <a:r>
              <a:rPr lang="nb-NO" dirty="0"/>
              <a:t>Svært ressurskrevende, men utrolige resultater</a:t>
            </a:r>
          </a:p>
        </p:txBody>
      </p:sp>
    </p:spTree>
    <p:extLst>
      <p:ext uri="{BB962C8B-B14F-4D97-AF65-F5344CB8AC3E}">
        <p14:creationId xmlns:p14="http://schemas.microsoft.com/office/powerpoint/2010/main" val="85076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8EF3AD-2F05-FBA5-1A2C-E7002D9E6351}"/>
              </a:ext>
            </a:extLst>
          </p:cNvPr>
          <p:cNvSpPr>
            <a:spLocks noGrp="1"/>
          </p:cNvSpPr>
          <p:nvPr>
            <p:ph type="title"/>
          </p:nvPr>
        </p:nvSpPr>
        <p:spPr/>
        <p:txBody>
          <a:bodyPr/>
          <a:lstStyle/>
          <a:p>
            <a:r>
              <a:rPr lang="nb-NO" dirty="0"/>
              <a:t>Spesialundervisning i norske fengsel</a:t>
            </a:r>
          </a:p>
        </p:txBody>
      </p:sp>
      <p:sp>
        <p:nvSpPr>
          <p:cNvPr id="3" name="Plassholder for innhold 2">
            <a:extLst>
              <a:ext uri="{FF2B5EF4-FFF2-40B4-BE49-F238E27FC236}">
                <a16:creationId xmlns:a16="http://schemas.microsoft.com/office/drawing/2014/main" id="{25B7981D-CDB6-8FA6-C3FB-F45BE913B026}"/>
              </a:ext>
            </a:extLst>
          </p:cNvPr>
          <p:cNvSpPr>
            <a:spLocks noGrp="1"/>
          </p:cNvSpPr>
          <p:nvPr>
            <p:ph idx="1"/>
          </p:nvPr>
        </p:nvSpPr>
        <p:spPr/>
        <p:txBody>
          <a:bodyPr/>
          <a:lstStyle/>
          <a:p>
            <a:r>
              <a:rPr lang="nb-NO" dirty="0"/>
              <a:t>Presentasjon av </a:t>
            </a:r>
            <a:r>
              <a:rPr lang="nb-NO" dirty="0" err="1"/>
              <a:t>mastergradsstudie</a:t>
            </a:r>
            <a:r>
              <a:rPr lang="nb-NO" dirty="0"/>
              <a:t>, fremgangsmåte og hovedfunn</a:t>
            </a:r>
          </a:p>
          <a:p>
            <a:r>
              <a:rPr lang="nb-NO" dirty="0"/>
              <a:t>Drøfting av praktiske implikasjoner</a:t>
            </a:r>
          </a:p>
          <a:p>
            <a:r>
              <a:rPr lang="nb-NO" dirty="0"/>
              <a:t>Et innblikk i situasjonen på Ila fengsel</a:t>
            </a:r>
          </a:p>
        </p:txBody>
      </p:sp>
    </p:spTree>
    <p:extLst>
      <p:ext uri="{BB962C8B-B14F-4D97-AF65-F5344CB8AC3E}">
        <p14:creationId xmlns:p14="http://schemas.microsoft.com/office/powerpoint/2010/main" val="335256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40491-FA0A-1414-3FFE-BE769CA81FBD}"/>
              </a:ext>
            </a:extLst>
          </p:cNvPr>
          <p:cNvSpPr>
            <a:spLocks noGrp="1"/>
          </p:cNvSpPr>
          <p:nvPr>
            <p:ph type="title"/>
          </p:nvPr>
        </p:nvSpPr>
        <p:spPr/>
        <p:txBody>
          <a:bodyPr/>
          <a:lstStyle/>
          <a:p>
            <a:r>
              <a:rPr lang="nb-NO" dirty="0"/>
              <a:t>Kort om studien</a:t>
            </a:r>
          </a:p>
        </p:txBody>
      </p:sp>
      <p:sp>
        <p:nvSpPr>
          <p:cNvPr id="3" name="Plassholder for innhold 2">
            <a:extLst>
              <a:ext uri="{FF2B5EF4-FFF2-40B4-BE49-F238E27FC236}">
                <a16:creationId xmlns:a16="http://schemas.microsoft.com/office/drawing/2014/main" id="{7BED6D21-A260-1136-DB31-E573812D9D6D}"/>
              </a:ext>
            </a:extLst>
          </p:cNvPr>
          <p:cNvSpPr>
            <a:spLocks noGrp="1"/>
          </p:cNvSpPr>
          <p:nvPr>
            <p:ph idx="1"/>
          </p:nvPr>
        </p:nvSpPr>
        <p:spPr>
          <a:xfrm>
            <a:off x="838200" y="1825625"/>
            <a:ext cx="4624946" cy="3755666"/>
          </a:xfrm>
        </p:spPr>
        <p:txBody>
          <a:bodyPr vert="horz" lIns="91440" tIns="45720" rIns="91440" bIns="45720" rtlCol="0" anchor="t">
            <a:normAutofit/>
          </a:bodyPr>
          <a:lstStyle/>
          <a:p>
            <a:r>
              <a:rPr lang="nb-NO" dirty="0"/>
              <a:t>Intervjusamtale med 5 avdelingsledere ved skoler i fengsel</a:t>
            </a:r>
          </a:p>
          <a:p>
            <a:r>
              <a:rPr lang="nb-NO" dirty="0"/>
              <a:t>Kartlegging av omfang av spesialundervisning og tanker om spesialundervisningens plass i fengslene</a:t>
            </a:r>
          </a:p>
        </p:txBody>
      </p:sp>
      <p:pic>
        <p:nvPicPr>
          <p:cNvPr id="5" name="Bilde 4">
            <a:extLst>
              <a:ext uri="{FF2B5EF4-FFF2-40B4-BE49-F238E27FC236}">
                <a16:creationId xmlns:a16="http://schemas.microsoft.com/office/drawing/2014/main" id="{53C804C5-5005-02C6-90E7-091610D54163}"/>
              </a:ext>
            </a:extLst>
          </p:cNvPr>
          <p:cNvPicPr>
            <a:picLocks noChangeAspect="1"/>
          </p:cNvPicPr>
          <p:nvPr/>
        </p:nvPicPr>
        <p:blipFill>
          <a:blip r:embed="rId3"/>
          <a:stretch>
            <a:fillRect/>
          </a:stretch>
        </p:blipFill>
        <p:spPr>
          <a:xfrm rot="1229720">
            <a:off x="5906977" y="1746206"/>
            <a:ext cx="5664159" cy="3627962"/>
          </a:xfrm>
          <a:prstGeom prst="rect">
            <a:avLst/>
          </a:prstGeom>
        </p:spPr>
      </p:pic>
    </p:spTree>
    <p:extLst>
      <p:ext uri="{BB962C8B-B14F-4D97-AF65-F5344CB8AC3E}">
        <p14:creationId xmlns:p14="http://schemas.microsoft.com/office/powerpoint/2010/main" val="348483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68C06-9334-DE96-E18C-C49361981AAF}"/>
            </a:ext>
          </a:extLst>
        </p:cNvPr>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D49708A4-97B8-3DC0-AEE0-E7D8E806E805}"/>
              </a:ext>
            </a:extLst>
          </p:cNvPr>
          <p:cNvGraphicFramePr>
            <a:graphicFrameLocks noGrp="1"/>
          </p:cNvGraphicFramePr>
          <p:nvPr>
            <p:ph idx="1"/>
          </p:nvPr>
        </p:nvGraphicFramePr>
        <p:xfrm>
          <a:off x="838200" y="1552299"/>
          <a:ext cx="10515600" cy="375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48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3F88E2-EA4F-BDD5-7476-3CB4D8A63422}"/>
              </a:ext>
            </a:extLst>
          </p:cNvPr>
          <p:cNvSpPr>
            <a:spLocks noGrp="1"/>
          </p:cNvSpPr>
          <p:nvPr>
            <p:ph type="title"/>
          </p:nvPr>
        </p:nvSpPr>
        <p:spPr/>
        <p:txBody>
          <a:bodyPr/>
          <a:lstStyle/>
          <a:p>
            <a:r>
              <a:rPr lang="nb-NO" dirty="0"/>
              <a:t>Hovedfunn</a:t>
            </a:r>
          </a:p>
        </p:txBody>
      </p:sp>
      <p:sp>
        <p:nvSpPr>
          <p:cNvPr id="3" name="Plassholder for innhold 2">
            <a:extLst>
              <a:ext uri="{FF2B5EF4-FFF2-40B4-BE49-F238E27FC236}">
                <a16:creationId xmlns:a16="http://schemas.microsoft.com/office/drawing/2014/main" id="{58E0C81C-00F5-E140-DDC7-67F3B11E3C9C}"/>
              </a:ext>
            </a:extLst>
          </p:cNvPr>
          <p:cNvSpPr>
            <a:spLocks noGrp="1"/>
          </p:cNvSpPr>
          <p:nvPr>
            <p:ph idx="1"/>
          </p:nvPr>
        </p:nvSpPr>
        <p:spPr/>
        <p:txBody>
          <a:bodyPr vert="horz" lIns="91440" tIns="45720" rIns="91440" bIns="45720" rtlCol="0" anchor="t">
            <a:normAutofit fontScale="92500" lnSpcReduction="20000"/>
          </a:bodyPr>
          <a:lstStyle/>
          <a:p>
            <a:r>
              <a:rPr lang="nb-NO" dirty="0"/>
              <a:t>Ved to av syv skoleavdelinger hadde de gjennomført spesialundervisning slik det er definert i litteratur og styringsdokumenter</a:t>
            </a:r>
          </a:p>
          <a:p>
            <a:pPr lvl="1"/>
            <a:r>
              <a:rPr lang="nb-NO" dirty="0"/>
              <a:t>En av avdelingene hadde gjennomført det over flere år, den andre var helt i begynnerstadiet og hadde gått gjennom prosessen én gang ved intervjutidspunktet</a:t>
            </a:r>
            <a:endParaRPr lang="nb-NO" dirty="0">
              <a:cs typeface="Calibri Light"/>
            </a:endParaRPr>
          </a:p>
          <a:p>
            <a:pPr lvl="1"/>
            <a:r>
              <a:rPr lang="nb-NO" dirty="0"/>
              <a:t>Samarbeid med PPT utenfor, sakkyndig vurdering, enkeltvedtak, gjennomføring og rapportering</a:t>
            </a:r>
          </a:p>
          <a:p>
            <a:r>
              <a:rPr lang="nb-NO" dirty="0"/>
              <a:t>Avdelingslederne forklarer mangel på spesialundervisning med at rammene for opplæring er svært godt egnet for tilrettelegging</a:t>
            </a:r>
          </a:p>
          <a:p>
            <a:pPr lvl="1"/>
            <a:r>
              <a:rPr lang="nb-NO" dirty="0"/>
              <a:t>Små grupper og stor grad av individualisering</a:t>
            </a:r>
            <a:endParaRPr lang="nb-NO" dirty="0">
              <a:cs typeface="Calibri Light"/>
            </a:endParaRPr>
          </a:p>
          <a:p>
            <a:r>
              <a:rPr lang="nb-NO" dirty="0"/>
              <a:t>I tillegg vurderer de prosessen som unødvendig tidkrevende og omstendelig</a:t>
            </a:r>
            <a:endParaRPr lang="nb-NO" dirty="0">
              <a:cs typeface="Calibri Light"/>
            </a:endParaRPr>
          </a:p>
          <a:p>
            <a:pPr lvl="1">
              <a:buFont typeface="Calibri Light" panose="020B0604020202020204" pitchFamily="34" charset="0"/>
              <a:buChar char="‒"/>
            </a:pPr>
            <a:r>
              <a:rPr lang="nb-NO" dirty="0">
                <a:cs typeface="Calibri Light"/>
              </a:rPr>
              <a:t>«Det ordner vi selv!»</a:t>
            </a:r>
          </a:p>
        </p:txBody>
      </p:sp>
    </p:spTree>
    <p:extLst>
      <p:ext uri="{BB962C8B-B14F-4D97-AF65-F5344CB8AC3E}">
        <p14:creationId xmlns:p14="http://schemas.microsoft.com/office/powerpoint/2010/main" val="227023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59E9F-435F-BCEA-4CC2-899B55E72664}"/>
              </a:ext>
            </a:extLst>
          </p:cNvPr>
          <p:cNvSpPr>
            <a:spLocks noGrp="1"/>
          </p:cNvSpPr>
          <p:nvPr>
            <p:ph type="title"/>
          </p:nvPr>
        </p:nvSpPr>
        <p:spPr/>
        <p:txBody>
          <a:bodyPr/>
          <a:lstStyle/>
          <a:p>
            <a:r>
              <a:rPr lang="nb-NO" dirty="0">
                <a:cs typeface="Calibri Light"/>
              </a:rPr>
              <a:t>Hvorfor er dette underlig?</a:t>
            </a:r>
            <a:endParaRPr lang="nb-NO" dirty="0"/>
          </a:p>
        </p:txBody>
      </p:sp>
      <p:sp>
        <p:nvSpPr>
          <p:cNvPr id="3" name="Plassholder for innhold 2">
            <a:extLst>
              <a:ext uri="{FF2B5EF4-FFF2-40B4-BE49-F238E27FC236}">
                <a16:creationId xmlns:a16="http://schemas.microsoft.com/office/drawing/2014/main" id="{942E533E-7D20-D31D-6F9F-5890B3785AFC}"/>
              </a:ext>
            </a:extLst>
          </p:cNvPr>
          <p:cNvSpPr>
            <a:spLocks noGrp="1"/>
          </p:cNvSpPr>
          <p:nvPr>
            <p:ph idx="1"/>
          </p:nvPr>
        </p:nvSpPr>
        <p:spPr/>
        <p:txBody>
          <a:bodyPr vert="horz" lIns="91440" tIns="45720" rIns="91440" bIns="45720" rtlCol="0" anchor="t">
            <a:normAutofit fontScale="70000" lnSpcReduction="20000"/>
          </a:bodyPr>
          <a:lstStyle/>
          <a:p>
            <a:r>
              <a:rPr lang="nb-NO" dirty="0">
                <a:cs typeface="Calibri Light"/>
              </a:rPr>
              <a:t>Andel lærevansker: </a:t>
            </a:r>
          </a:p>
          <a:p>
            <a:pPr lvl="1">
              <a:buFont typeface="Courier New" panose="020B0604020202020204" pitchFamily="34" charset="0"/>
              <a:buChar char="o"/>
            </a:pPr>
            <a:r>
              <a:rPr lang="nb-NO" dirty="0" err="1">
                <a:cs typeface="Calibri Light"/>
              </a:rPr>
              <a:t>Diseth</a:t>
            </a:r>
            <a:r>
              <a:rPr lang="nb-NO" dirty="0">
                <a:cs typeface="Calibri Light"/>
              </a:rPr>
              <a:t> m.fl. (2006): 37,9% oppgir at de har lese- og skrivevansker, 47,8% oppgir at de har matematikkvansker.</a:t>
            </a:r>
          </a:p>
          <a:p>
            <a:pPr lvl="1">
              <a:buFont typeface="Courier New" panose="020B0604020202020204" pitchFamily="34" charset="0"/>
              <a:buChar char="o"/>
            </a:pPr>
            <a:r>
              <a:rPr lang="nb-NO" dirty="0">
                <a:cs typeface="Calibri Light"/>
              </a:rPr>
              <a:t>Asbjørnsen m.fl. (2017) 26,1% har dysleksi-diagnose, 27,8 % har ADHD-diagnose, 44,1% komorbide tilstander. </a:t>
            </a:r>
          </a:p>
          <a:p>
            <a:pPr lvl="1">
              <a:buFont typeface="Courier New" panose="020B0604020202020204" pitchFamily="34" charset="0"/>
              <a:buChar char="o"/>
            </a:pPr>
            <a:r>
              <a:rPr lang="nb-NO" err="1">
                <a:cs typeface="Calibri Light"/>
              </a:rPr>
              <a:t>Søndenaa</a:t>
            </a:r>
            <a:r>
              <a:rPr lang="nb-NO" dirty="0">
                <a:cs typeface="Calibri Light"/>
              </a:rPr>
              <a:t>, m.fl. (2008): 11% mild utviklingshemming, 20% i grenseland for utviklingshemming.</a:t>
            </a:r>
          </a:p>
          <a:p>
            <a:pPr lvl="1">
              <a:buFont typeface="Courier New" panose="020B0604020202020204" pitchFamily="34" charset="0"/>
              <a:buChar char="o"/>
            </a:pPr>
            <a:r>
              <a:rPr lang="nb-NO" dirty="0">
                <a:cs typeface="Calibri Light"/>
              </a:rPr>
              <a:t>Kim m.fl. (2021): i USA har 39,6% av unge lovbrytere en diagnose som kvalifiserer for spesialundervisning</a:t>
            </a:r>
          </a:p>
          <a:p>
            <a:r>
              <a:rPr lang="nb-NO" dirty="0">
                <a:cs typeface="Calibri Light"/>
              </a:rPr>
              <a:t>Spesialundervisning i ordinær skole:</a:t>
            </a:r>
          </a:p>
          <a:p>
            <a:pPr lvl="1">
              <a:buFont typeface="Courier New" panose="020B0604020202020204" pitchFamily="34" charset="0"/>
              <a:buChar char="o"/>
            </a:pPr>
            <a:r>
              <a:rPr lang="nb-NO" dirty="0">
                <a:cs typeface="Calibri Light"/>
              </a:rPr>
              <a:t>Utdanningsdirektoratet (2021a): 8% av elevene i grunnskolen</a:t>
            </a:r>
            <a:endParaRPr lang="nb-NO" dirty="0"/>
          </a:p>
          <a:p>
            <a:pPr lvl="1">
              <a:buFont typeface="Courier New" panose="020B0604020202020204" pitchFamily="34" charset="0"/>
              <a:buChar char="o"/>
            </a:pPr>
            <a:r>
              <a:rPr lang="nb-NO" dirty="0">
                <a:cs typeface="Calibri Light"/>
              </a:rPr>
              <a:t>Utdanningsdirektoratet (2021a): 2,5% av elevene i videregående skole</a:t>
            </a:r>
          </a:p>
          <a:p>
            <a:pPr lvl="1">
              <a:buFont typeface="Courier New" panose="020B0604020202020204" pitchFamily="34" charset="0"/>
              <a:buChar char="o"/>
            </a:pPr>
            <a:r>
              <a:rPr lang="nb-NO" dirty="0">
                <a:cs typeface="Calibri Light"/>
              </a:rPr>
              <a:t>Utdanningsdirektoratet (2021b): 25% av voksne i grunnskoleopplæring</a:t>
            </a:r>
          </a:p>
          <a:p>
            <a:r>
              <a:rPr lang="nb-NO" dirty="0">
                <a:cs typeface="Calibri Light"/>
              </a:rPr>
              <a:t>Noe om tilbakefall for elever med og uten lærevansker:</a:t>
            </a:r>
          </a:p>
          <a:p>
            <a:pPr lvl="1">
              <a:buFont typeface="Courier New" panose="020B0604020202020204" pitchFamily="34" charset="0"/>
              <a:buChar char="o"/>
            </a:pPr>
            <a:r>
              <a:rPr lang="nb-NO" dirty="0">
                <a:cs typeface="Calibri Light"/>
              </a:rPr>
              <a:t>Kim m.fl. (2021): unge lovbrytere med rett til spesialundervisning 47% sannsynlighet for tilbakefall, unge lovbrytere uten rett til spesialundervisning 33% sannsynlighet for tilbakefall</a:t>
            </a:r>
          </a:p>
          <a:p>
            <a:pPr lvl="1">
              <a:buFont typeface="Courier New" panose="020B0604020202020204" pitchFamily="34" charset="0"/>
              <a:buChar char="o"/>
            </a:pPr>
            <a:r>
              <a:rPr lang="nb-NO" dirty="0">
                <a:cs typeface="Calibri Light"/>
              </a:rPr>
              <a:t>Utdanning i fengsel er en av faktorene i soningen som i størst grad bidrar til redusert tilbakefall (</a:t>
            </a:r>
            <a:r>
              <a:rPr lang="nb-NO" dirty="0" err="1">
                <a:cs typeface="Calibri Light"/>
              </a:rPr>
              <a:t>Ellison</a:t>
            </a:r>
            <a:r>
              <a:rPr lang="nb-NO" dirty="0">
                <a:cs typeface="Calibri Light"/>
              </a:rPr>
              <a:t> m.fl., 2017; </a:t>
            </a:r>
            <a:r>
              <a:rPr lang="nb-NO" dirty="0" err="1">
                <a:cs typeface="Calibri Light"/>
              </a:rPr>
              <a:t>Esperian</a:t>
            </a:r>
            <a:r>
              <a:rPr lang="nb-NO" dirty="0">
                <a:cs typeface="Calibri Light"/>
              </a:rPr>
              <a:t>, 2010; Kim &amp; Clark, 2013).</a:t>
            </a:r>
          </a:p>
        </p:txBody>
      </p:sp>
    </p:spTree>
    <p:extLst>
      <p:ext uri="{BB962C8B-B14F-4D97-AF65-F5344CB8AC3E}">
        <p14:creationId xmlns:p14="http://schemas.microsoft.com/office/powerpoint/2010/main" val="281029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237639-F091-AD8E-212F-C7F18C4039B3}"/>
              </a:ext>
            </a:extLst>
          </p:cNvPr>
          <p:cNvSpPr>
            <a:spLocks noGrp="1"/>
          </p:cNvSpPr>
          <p:nvPr>
            <p:ph type="title"/>
          </p:nvPr>
        </p:nvSpPr>
        <p:spPr>
          <a:xfrm>
            <a:off x="838200" y="365125"/>
            <a:ext cx="10515600" cy="1325563"/>
          </a:xfrm>
        </p:spPr>
        <p:txBody>
          <a:bodyPr anchor="ctr">
            <a:normAutofit/>
          </a:bodyPr>
          <a:lstStyle/>
          <a:p>
            <a:r>
              <a:rPr lang="nb-NO" dirty="0"/>
              <a:t>Velkommen til Akershus</a:t>
            </a:r>
          </a:p>
        </p:txBody>
      </p:sp>
      <p:pic>
        <p:nvPicPr>
          <p:cNvPr id="1026" name="Picture 2" descr="Kart Akershus kommuner">
            <a:extLst>
              <a:ext uri="{FF2B5EF4-FFF2-40B4-BE49-F238E27FC236}">
                <a16:creationId xmlns:a16="http://schemas.microsoft.com/office/drawing/2014/main" id="{6D3ED103-4455-6127-FAFE-72AB7631DA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68366" y="1513114"/>
            <a:ext cx="5190717" cy="4386157"/>
          </a:xfrm>
          <a:prstGeom prst="rect">
            <a:avLst/>
          </a:prstGeom>
          <a:solidFill>
            <a:srgbClr val="FFFFFF"/>
          </a:solidFill>
        </p:spPr>
      </p:pic>
      <p:sp>
        <p:nvSpPr>
          <p:cNvPr id="1031" name="Content Placeholder 3">
            <a:extLst>
              <a:ext uri="{FF2B5EF4-FFF2-40B4-BE49-F238E27FC236}">
                <a16:creationId xmlns:a16="http://schemas.microsoft.com/office/drawing/2014/main" id="{9EF74E6E-F41C-54F0-EBFD-D5A6C3BEFDD4}"/>
              </a:ext>
            </a:extLst>
          </p:cNvPr>
          <p:cNvSpPr>
            <a:spLocks noGrp="1"/>
          </p:cNvSpPr>
          <p:nvPr>
            <p:ph sz="half" idx="2"/>
          </p:nvPr>
        </p:nvSpPr>
        <p:spPr>
          <a:xfrm>
            <a:off x="6172200" y="1825625"/>
            <a:ext cx="5181600" cy="4667250"/>
          </a:xfrm>
        </p:spPr>
        <p:txBody>
          <a:bodyPr>
            <a:normAutofit lnSpcReduction="10000"/>
          </a:bodyPr>
          <a:lstStyle/>
          <a:p>
            <a:pPr algn="l"/>
            <a:r>
              <a:rPr lang="nb-NO" b="1" i="0" dirty="0">
                <a:solidFill>
                  <a:srgbClr val="000000"/>
                </a:solidFill>
                <a:effectLst/>
                <a:latin typeface="Inter"/>
              </a:rPr>
              <a:t>Folketall og bosetning</a:t>
            </a:r>
          </a:p>
          <a:p>
            <a:pPr algn="l">
              <a:buFont typeface="Arial" panose="020B0604020202020204" pitchFamily="34" charset="0"/>
              <a:buChar char="•"/>
            </a:pPr>
            <a:r>
              <a:rPr lang="nb-NO" b="0" i="0" dirty="0">
                <a:solidFill>
                  <a:srgbClr val="000000"/>
                </a:solidFill>
                <a:effectLst/>
                <a:latin typeface="Inter"/>
              </a:rPr>
              <a:t>Akershus har 716 020 innbyggere, det vil si 13 prosent av landets befolkning (Per 01.05.2023).</a:t>
            </a:r>
          </a:p>
          <a:p>
            <a:pPr algn="l">
              <a:buFont typeface="Arial" panose="020B0604020202020204" pitchFamily="34" charset="0"/>
              <a:buChar char="•"/>
            </a:pPr>
            <a:r>
              <a:rPr lang="nb-NO" b="0" i="0" dirty="0">
                <a:solidFill>
                  <a:srgbClr val="000000"/>
                </a:solidFill>
                <a:effectLst/>
                <a:latin typeface="Inter"/>
              </a:rPr>
              <a:t>Akershus har 21 kommuner.</a:t>
            </a:r>
          </a:p>
          <a:p>
            <a:pPr algn="l">
              <a:buFont typeface="Arial" panose="020B0604020202020204" pitchFamily="34" charset="0"/>
              <a:buChar char="•"/>
            </a:pPr>
            <a:r>
              <a:rPr lang="nb-NO" b="0" i="0" dirty="0">
                <a:solidFill>
                  <a:srgbClr val="000000"/>
                </a:solidFill>
                <a:effectLst/>
                <a:latin typeface="Inter"/>
              </a:rPr>
              <a:t>Fylkeskommunen eier 35 videregående skoler.</a:t>
            </a:r>
          </a:p>
          <a:p>
            <a:pPr algn="l">
              <a:buFont typeface="Arial" panose="020B0604020202020204" pitchFamily="34" charset="0"/>
              <a:buChar char="•"/>
            </a:pPr>
            <a:r>
              <a:rPr lang="nb-NO" b="0" i="0" dirty="0">
                <a:solidFill>
                  <a:srgbClr val="000000"/>
                </a:solidFill>
                <a:effectLst/>
                <a:latin typeface="Inter"/>
              </a:rPr>
              <a:t>Det </a:t>
            </a:r>
            <a:r>
              <a:rPr lang="nb-NO" b="0" i="0">
                <a:solidFill>
                  <a:srgbClr val="000000"/>
                </a:solidFill>
                <a:effectLst/>
                <a:latin typeface="Inter"/>
              </a:rPr>
              <a:t>er 24 </a:t>
            </a:r>
            <a:r>
              <a:rPr lang="nb-NO" dirty="0">
                <a:solidFill>
                  <a:srgbClr val="000000"/>
                </a:solidFill>
                <a:latin typeface="Inter"/>
              </a:rPr>
              <a:t>6</a:t>
            </a:r>
            <a:r>
              <a:rPr lang="nb-NO" b="0" i="0">
                <a:solidFill>
                  <a:srgbClr val="000000"/>
                </a:solidFill>
                <a:effectLst/>
                <a:latin typeface="Inter"/>
              </a:rPr>
              <a:t>00 </a:t>
            </a:r>
            <a:r>
              <a:rPr lang="nb-NO" b="0" i="0" dirty="0">
                <a:solidFill>
                  <a:srgbClr val="000000"/>
                </a:solidFill>
                <a:effectLst/>
                <a:latin typeface="Inter"/>
              </a:rPr>
              <a:t>elever i videregående opplæring, og over 2 600 lærlinger.</a:t>
            </a:r>
          </a:p>
          <a:p>
            <a:endParaRPr lang="en-US" dirty="0"/>
          </a:p>
        </p:txBody>
      </p:sp>
    </p:spTree>
    <p:extLst>
      <p:ext uri="{BB962C8B-B14F-4D97-AF65-F5344CB8AC3E}">
        <p14:creationId xmlns:p14="http://schemas.microsoft.com/office/powerpoint/2010/main" val="1333585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484D6E6-B58F-B0FC-19D6-22CC5695805F}"/>
              </a:ext>
            </a:extLst>
          </p:cNvPr>
          <p:cNvSpPr>
            <a:spLocks noGrp="1"/>
          </p:cNvSpPr>
          <p:nvPr>
            <p:ph idx="1"/>
          </p:nvPr>
        </p:nvSpPr>
        <p:spPr/>
        <p:txBody>
          <a:bodyPr/>
          <a:lstStyle/>
          <a:p>
            <a:pPr marL="0" indent="0">
              <a:buNone/>
            </a:pPr>
            <a:r>
              <a:rPr lang="nb-NO" dirty="0"/>
              <a:t>«spesialundervisning er unødvendig i fengsel, for vi klarer så godt å legge til rette»</a:t>
            </a:r>
          </a:p>
        </p:txBody>
      </p:sp>
      <p:sp>
        <p:nvSpPr>
          <p:cNvPr id="5" name="Tittel 4">
            <a:extLst>
              <a:ext uri="{FF2B5EF4-FFF2-40B4-BE49-F238E27FC236}">
                <a16:creationId xmlns:a16="http://schemas.microsoft.com/office/drawing/2014/main" id="{3166C8A5-285C-C1DE-A006-7D4C8F1145F1}"/>
              </a:ext>
            </a:extLst>
          </p:cNvPr>
          <p:cNvSpPr>
            <a:spLocks noGrp="1"/>
          </p:cNvSpPr>
          <p:nvPr>
            <p:ph type="title"/>
          </p:nvPr>
        </p:nvSpPr>
        <p:spPr/>
        <p:txBody>
          <a:bodyPr/>
          <a:lstStyle/>
          <a:p>
            <a:endParaRPr lang="nb-NO"/>
          </a:p>
        </p:txBody>
      </p:sp>
      <p:graphicFrame>
        <p:nvGraphicFramePr>
          <p:cNvPr id="8" name="Diagram 7">
            <a:extLst>
              <a:ext uri="{FF2B5EF4-FFF2-40B4-BE49-F238E27FC236}">
                <a16:creationId xmlns:a16="http://schemas.microsoft.com/office/drawing/2014/main" id="{808B5C98-A487-9CE9-3B69-02331604ED7C}"/>
              </a:ext>
            </a:extLst>
          </p:cNvPr>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94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7EE06F77-9360-EBCA-FC2C-4B82FA64FD3E}"/>
              </a:ext>
            </a:extLst>
          </p:cNvPr>
          <p:cNvGraphicFramePr>
            <a:graphicFrameLocks noGrp="1"/>
          </p:cNvGraphicFramePr>
          <p:nvPr>
            <p:ph idx="1"/>
          </p:nvPr>
        </p:nvGraphicFramePr>
        <p:xfrm>
          <a:off x="838200" y="1552299"/>
          <a:ext cx="10515600" cy="375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840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484D6E6-B58F-B0FC-19D6-22CC5695805F}"/>
              </a:ext>
            </a:extLst>
          </p:cNvPr>
          <p:cNvSpPr>
            <a:spLocks noGrp="1"/>
          </p:cNvSpPr>
          <p:nvPr>
            <p:ph idx="1"/>
          </p:nvPr>
        </p:nvSpPr>
        <p:spPr/>
        <p:txBody>
          <a:bodyPr/>
          <a:lstStyle/>
          <a:p>
            <a:pPr marL="0" indent="0">
              <a:buNone/>
            </a:pPr>
            <a:r>
              <a:rPr lang="nb-NO" dirty="0"/>
              <a:t>«spesialundervisning er unødvendig i fengsel, for vi klarer så godt å legge til rette»</a:t>
            </a:r>
          </a:p>
        </p:txBody>
      </p:sp>
      <p:sp>
        <p:nvSpPr>
          <p:cNvPr id="5" name="Tittel 4">
            <a:extLst>
              <a:ext uri="{FF2B5EF4-FFF2-40B4-BE49-F238E27FC236}">
                <a16:creationId xmlns:a16="http://schemas.microsoft.com/office/drawing/2014/main" id="{3166C8A5-285C-C1DE-A006-7D4C8F1145F1}"/>
              </a:ext>
            </a:extLst>
          </p:cNvPr>
          <p:cNvSpPr>
            <a:spLocks noGrp="1"/>
          </p:cNvSpPr>
          <p:nvPr>
            <p:ph type="title"/>
          </p:nvPr>
        </p:nvSpPr>
        <p:spPr/>
        <p:txBody>
          <a:bodyPr/>
          <a:lstStyle/>
          <a:p>
            <a:endParaRPr lang="nb-NO"/>
          </a:p>
        </p:txBody>
      </p:sp>
      <p:graphicFrame>
        <p:nvGraphicFramePr>
          <p:cNvPr id="8" name="Diagram 7">
            <a:extLst>
              <a:ext uri="{FF2B5EF4-FFF2-40B4-BE49-F238E27FC236}">
                <a16:creationId xmlns:a16="http://schemas.microsoft.com/office/drawing/2014/main" id="{808B5C98-A487-9CE9-3B69-02331604ED7C}"/>
              </a:ext>
            </a:extLst>
          </p:cNvPr>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8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484D6E6-B58F-B0FC-19D6-22CC5695805F}"/>
              </a:ext>
            </a:extLst>
          </p:cNvPr>
          <p:cNvSpPr>
            <a:spLocks noGrp="1"/>
          </p:cNvSpPr>
          <p:nvPr>
            <p:ph idx="1"/>
          </p:nvPr>
        </p:nvSpPr>
        <p:spPr/>
        <p:txBody>
          <a:bodyPr/>
          <a:lstStyle/>
          <a:p>
            <a:r>
              <a:rPr lang="nb-NO" dirty="0"/>
              <a:t>Det er først når vi gjennomfører spesialundervisning </a:t>
            </a:r>
            <a:r>
              <a:rPr lang="nb-NO" u="sng" dirty="0"/>
              <a:t>slik det er definert i lovverket</a:t>
            </a:r>
            <a:r>
              <a:rPr lang="nb-NO" dirty="0"/>
              <a:t> at vi kan si noe om hvorvidt det er nødvendig eller ikke, siden dette er </a:t>
            </a:r>
            <a:r>
              <a:rPr lang="nb-NO" dirty="0" err="1"/>
              <a:t>PPTs</a:t>
            </a:r>
            <a:r>
              <a:rPr lang="nb-NO" dirty="0"/>
              <a:t> oppgave å mene noe om, og ikke skolenes.</a:t>
            </a:r>
          </a:p>
          <a:p>
            <a:pPr lvl="1"/>
            <a:r>
              <a:rPr lang="nb-NO" dirty="0"/>
              <a:t>Spesialundervisning må ha sin naturlige plass for at skolene skal handle i tråd med tankene bak en importmodell</a:t>
            </a:r>
          </a:p>
        </p:txBody>
      </p:sp>
      <p:sp>
        <p:nvSpPr>
          <p:cNvPr id="5" name="Tittel 4">
            <a:extLst>
              <a:ext uri="{FF2B5EF4-FFF2-40B4-BE49-F238E27FC236}">
                <a16:creationId xmlns:a16="http://schemas.microsoft.com/office/drawing/2014/main" id="{3166C8A5-285C-C1DE-A006-7D4C8F1145F1}"/>
              </a:ext>
            </a:extLst>
          </p:cNvPr>
          <p:cNvSpPr>
            <a:spLocks noGrp="1"/>
          </p:cNvSpPr>
          <p:nvPr>
            <p:ph type="title"/>
          </p:nvPr>
        </p:nvSpPr>
        <p:spPr/>
        <p:txBody>
          <a:bodyPr/>
          <a:lstStyle/>
          <a:p>
            <a:r>
              <a:rPr lang="nb-NO" dirty="0"/>
              <a:t>Et sentralt paradoks</a:t>
            </a:r>
          </a:p>
        </p:txBody>
      </p:sp>
    </p:spTree>
    <p:extLst>
      <p:ext uri="{BB962C8B-B14F-4D97-AF65-F5344CB8AC3E}">
        <p14:creationId xmlns:p14="http://schemas.microsoft.com/office/powerpoint/2010/main" val="271402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2CEC3-EA61-B956-C1D0-6ED8FB8F8A11}"/>
              </a:ext>
            </a:extLst>
          </p:cNvPr>
          <p:cNvSpPr>
            <a:spLocks noGrp="1"/>
          </p:cNvSpPr>
          <p:nvPr>
            <p:ph type="title"/>
          </p:nvPr>
        </p:nvSpPr>
        <p:spPr/>
        <p:txBody>
          <a:bodyPr/>
          <a:lstStyle/>
          <a:p>
            <a:r>
              <a:rPr lang="nb-NO" dirty="0"/>
              <a:t>Spesialundervisning på Rud VGS avd. Ila</a:t>
            </a:r>
          </a:p>
        </p:txBody>
      </p:sp>
      <p:sp>
        <p:nvSpPr>
          <p:cNvPr id="3" name="Plassholder for innhold 2">
            <a:extLst>
              <a:ext uri="{FF2B5EF4-FFF2-40B4-BE49-F238E27FC236}">
                <a16:creationId xmlns:a16="http://schemas.microsoft.com/office/drawing/2014/main" id="{E64E7B5D-8DEF-CF8F-F2BF-C52FA7BEF7DF}"/>
              </a:ext>
            </a:extLst>
          </p:cNvPr>
          <p:cNvSpPr>
            <a:spLocks noGrp="1"/>
          </p:cNvSpPr>
          <p:nvPr>
            <p:ph idx="1"/>
          </p:nvPr>
        </p:nvSpPr>
        <p:spPr/>
        <p:txBody>
          <a:bodyPr/>
          <a:lstStyle/>
          <a:p>
            <a:pPr marL="0" indent="0">
              <a:buNone/>
            </a:pPr>
            <a:r>
              <a:rPr lang="nb-NO" dirty="0"/>
              <a:t>Dagens situasjon:</a:t>
            </a:r>
          </a:p>
          <a:p>
            <a:r>
              <a:rPr lang="nb-NO" dirty="0"/>
              <a:t>Til enhver tid et knippe elever med enkeltvedtak om spesialundervisning en-til-en eller i gruppe</a:t>
            </a:r>
          </a:p>
          <a:p>
            <a:r>
              <a:rPr lang="nb-NO" dirty="0"/>
              <a:t>En ansatt i spesialpedagog-stilling</a:t>
            </a:r>
          </a:p>
          <a:p>
            <a:pPr lvl="1"/>
            <a:r>
              <a:rPr lang="nb-NO" dirty="0"/>
              <a:t>Ansvar for oppfølging av enkeltelever: vurderinger, kartlegginger, planlegging av spesialundervisning</a:t>
            </a:r>
          </a:p>
          <a:p>
            <a:pPr lvl="1"/>
            <a:r>
              <a:rPr lang="nb-NO" dirty="0"/>
              <a:t>Ansvar for gjennomføring av eller administrering av spesialundervisningen og eventuell rådgiving</a:t>
            </a:r>
          </a:p>
        </p:txBody>
      </p:sp>
    </p:spTree>
    <p:extLst>
      <p:ext uri="{BB962C8B-B14F-4D97-AF65-F5344CB8AC3E}">
        <p14:creationId xmlns:p14="http://schemas.microsoft.com/office/powerpoint/2010/main" val="387569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4D4F9-BD3E-4978-834B-89C8E90AEAF0}"/>
              </a:ext>
            </a:extLst>
          </p:cNvPr>
          <p:cNvSpPr>
            <a:spLocks noGrp="1"/>
          </p:cNvSpPr>
          <p:nvPr>
            <p:ph type="title"/>
          </p:nvPr>
        </p:nvSpPr>
        <p:spPr/>
        <p:txBody>
          <a:bodyPr/>
          <a:lstStyle/>
          <a:p>
            <a:r>
              <a:rPr lang="nb-NO" dirty="0"/>
              <a:t>Prosessen på Ila</a:t>
            </a:r>
          </a:p>
        </p:txBody>
      </p:sp>
      <p:sp>
        <p:nvSpPr>
          <p:cNvPr id="3" name="Plassholder for innhold 2">
            <a:extLst>
              <a:ext uri="{FF2B5EF4-FFF2-40B4-BE49-F238E27FC236}">
                <a16:creationId xmlns:a16="http://schemas.microsoft.com/office/drawing/2014/main" id="{E22F6294-08F0-AF33-F116-F867956983DB}"/>
              </a:ext>
            </a:extLst>
          </p:cNvPr>
          <p:cNvSpPr>
            <a:spLocks noGrp="1"/>
          </p:cNvSpPr>
          <p:nvPr>
            <p:ph idx="1"/>
          </p:nvPr>
        </p:nvSpPr>
        <p:spPr/>
        <p:txBody>
          <a:bodyPr>
            <a:normAutofit fontScale="55000" lnSpcReduction="20000"/>
          </a:bodyPr>
          <a:lstStyle/>
          <a:p>
            <a:r>
              <a:rPr lang="nb-NO" dirty="0"/>
              <a:t>Tar utgangspunkt i «den spesialpedagogiske tiltakskjeden» fra bekymring til vedtak og gjennomføring av spesialundervisning</a:t>
            </a:r>
          </a:p>
          <a:p>
            <a:r>
              <a:rPr lang="nb-NO" dirty="0"/>
              <a:t>Egen PPT-kontakt fra veiledningssenteret i Asker og Bærum</a:t>
            </a:r>
          </a:p>
          <a:p>
            <a:pPr lvl="1"/>
            <a:r>
              <a:rPr lang="nb-NO" dirty="0"/>
              <a:t>Kommer inn i fengselet hvert semester eller ved behov</a:t>
            </a:r>
          </a:p>
          <a:p>
            <a:pPr lvl="1"/>
            <a:r>
              <a:rPr lang="nb-NO" dirty="0"/>
              <a:t>Vedkommende er sikkerhetsklarert og kan komme på kort varsel, uten «for mye» papirarbeid</a:t>
            </a:r>
          </a:p>
          <a:p>
            <a:pPr lvl="1"/>
            <a:r>
              <a:rPr lang="nb-NO" dirty="0"/>
              <a:t>Samtale med aktuelle elever, kartlegging av skolebakgrunn, eventuell testing av ferdigheter</a:t>
            </a:r>
          </a:p>
          <a:p>
            <a:r>
              <a:rPr lang="nb-NO" dirty="0"/>
              <a:t>Kartlegging og bruk av lokal kompetanse</a:t>
            </a:r>
          </a:p>
          <a:p>
            <a:r>
              <a:rPr lang="nb-NO" dirty="0"/>
              <a:t>Fengselet og helseavdelingen kan nyttes som informasjonskilde i kartlegging (sikkerhetsvurderinger, dokumentasjon)</a:t>
            </a:r>
          </a:p>
          <a:p>
            <a:r>
              <a:rPr lang="nb-NO" dirty="0"/>
              <a:t>Innhenting av tidligere skoleopplysninger</a:t>
            </a:r>
          </a:p>
          <a:p>
            <a:r>
              <a:rPr lang="nb-NO" dirty="0"/>
              <a:t>Sakkyndig vurdering</a:t>
            </a:r>
          </a:p>
          <a:p>
            <a:r>
              <a:rPr lang="nb-NO" dirty="0"/>
              <a:t>Enkeltvedtak </a:t>
            </a:r>
          </a:p>
          <a:p>
            <a:r>
              <a:rPr lang="nb-NO" dirty="0"/>
              <a:t>Gjennomføring </a:t>
            </a:r>
          </a:p>
          <a:p>
            <a:r>
              <a:rPr lang="nb-NO" dirty="0"/>
              <a:t>Rapportering</a:t>
            </a:r>
          </a:p>
        </p:txBody>
      </p:sp>
    </p:spTree>
    <p:extLst>
      <p:ext uri="{BB962C8B-B14F-4D97-AF65-F5344CB8AC3E}">
        <p14:creationId xmlns:p14="http://schemas.microsoft.com/office/powerpoint/2010/main" val="159589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29FB9B-5BFE-D99B-7634-E779D30DBCE2}"/>
              </a:ext>
            </a:extLst>
          </p:cNvPr>
          <p:cNvSpPr>
            <a:spLocks noGrp="1"/>
          </p:cNvSpPr>
          <p:nvPr>
            <p:ph type="title"/>
          </p:nvPr>
        </p:nvSpPr>
        <p:spPr/>
        <p:txBody>
          <a:bodyPr/>
          <a:lstStyle/>
          <a:p>
            <a:r>
              <a:rPr lang="nb-NO" dirty="0"/>
              <a:t>Lovgrunnlag</a:t>
            </a:r>
          </a:p>
        </p:txBody>
      </p:sp>
      <p:sp>
        <p:nvSpPr>
          <p:cNvPr id="3" name="Plassholder for innhold 2">
            <a:extLst>
              <a:ext uri="{FF2B5EF4-FFF2-40B4-BE49-F238E27FC236}">
                <a16:creationId xmlns:a16="http://schemas.microsoft.com/office/drawing/2014/main" id="{EA7E0AAC-B181-A7C5-D583-1965C62D240C}"/>
              </a:ext>
            </a:extLst>
          </p:cNvPr>
          <p:cNvSpPr>
            <a:spLocks noGrp="1"/>
          </p:cNvSpPr>
          <p:nvPr>
            <p:ph idx="1"/>
          </p:nvPr>
        </p:nvSpPr>
        <p:spPr>
          <a:xfrm>
            <a:off x="838200" y="1513114"/>
            <a:ext cx="10515600" cy="4068177"/>
          </a:xfrm>
        </p:spPr>
        <p:txBody>
          <a:bodyPr>
            <a:normAutofit lnSpcReduction="10000"/>
          </a:bodyPr>
          <a:lstStyle/>
          <a:p>
            <a:pPr algn="l"/>
            <a:r>
              <a:rPr lang="nb-NO" b="1" i="0" dirty="0">
                <a:solidFill>
                  <a:srgbClr val="000000"/>
                </a:solidFill>
                <a:effectLst/>
                <a:latin typeface="Inter"/>
              </a:rPr>
              <a:t>2.1 Opplæringsloven</a:t>
            </a:r>
          </a:p>
          <a:p>
            <a:pPr algn="l"/>
            <a:r>
              <a:rPr lang="nb-NO" b="0" i="0" dirty="0">
                <a:solidFill>
                  <a:srgbClr val="000000"/>
                </a:solidFill>
                <a:effectLst/>
                <a:latin typeface="Inter"/>
              </a:rPr>
              <a:t>De innsattes rettigheter til grunnskoleopplæring og videregående opplæring er forankret i Opplæringsloven.</a:t>
            </a:r>
          </a:p>
          <a:p>
            <a:pPr algn="l"/>
            <a:r>
              <a:rPr lang="nb-NO" b="0" i="0" dirty="0">
                <a:solidFill>
                  <a:srgbClr val="000000"/>
                </a:solidFill>
                <a:effectLst/>
                <a:latin typeface="Inter"/>
              </a:rPr>
              <a:t>Fylkeskommunens ansvar for opplæring er hjemlet i Opplæringsloven § 13-2 a:  </a:t>
            </a:r>
          </a:p>
          <a:p>
            <a:pPr algn="l">
              <a:buFont typeface="Arial" panose="020B0604020202020204" pitchFamily="34" charset="0"/>
              <a:buChar char="•"/>
            </a:pPr>
            <a:r>
              <a:rPr lang="nb-NO" b="0" i="1" dirty="0">
                <a:solidFill>
                  <a:srgbClr val="000000"/>
                </a:solidFill>
                <a:effectLst/>
                <a:latin typeface="Inter"/>
              </a:rPr>
              <a:t>Fylkeskommunen har ansvaret for å oppfylle retten til grunnskoleopplæring og videregående opplæring etter denne loven for innsatte i fengsel innenfor vedkommende fylkeskommune. Når opplæring skjer i fengsel, skal kriminalomsorgen sørge for nødvendige lokaler til formålet. </a:t>
            </a:r>
            <a:endParaRPr lang="nb-NO" b="0" i="0" dirty="0">
              <a:solidFill>
                <a:srgbClr val="000000"/>
              </a:solidFill>
              <a:effectLst/>
              <a:latin typeface="Inter"/>
            </a:endParaRPr>
          </a:p>
          <a:p>
            <a:endParaRPr lang="nb-NO" dirty="0"/>
          </a:p>
        </p:txBody>
      </p:sp>
    </p:spTree>
    <p:extLst>
      <p:ext uri="{BB962C8B-B14F-4D97-AF65-F5344CB8AC3E}">
        <p14:creationId xmlns:p14="http://schemas.microsoft.com/office/powerpoint/2010/main" val="88927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E2232C-6246-7655-1C08-4054D17FB680}"/>
              </a:ext>
            </a:extLst>
          </p:cNvPr>
          <p:cNvSpPr>
            <a:spLocks noGrp="1"/>
          </p:cNvSpPr>
          <p:nvPr>
            <p:ph type="title"/>
          </p:nvPr>
        </p:nvSpPr>
        <p:spPr>
          <a:xfrm>
            <a:off x="839788" y="457200"/>
            <a:ext cx="4120519" cy="1171184"/>
          </a:xfrm>
        </p:spPr>
        <p:txBody>
          <a:bodyPr anchor="b">
            <a:normAutofit/>
          </a:bodyPr>
          <a:lstStyle/>
          <a:p>
            <a:r>
              <a:rPr lang="nb-NO" dirty="0"/>
              <a:t>Hvorfor skole i fengsel?</a:t>
            </a:r>
          </a:p>
        </p:txBody>
      </p:sp>
      <p:sp>
        <p:nvSpPr>
          <p:cNvPr id="4" name="Plassholder for tekst 3">
            <a:extLst>
              <a:ext uri="{FF2B5EF4-FFF2-40B4-BE49-F238E27FC236}">
                <a16:creationId xmlns:a16="http://schemas.microsoft.com/office/drawing/2014/main" id="{E05FE78B-404E-4F43-8C88-7910A37FE38B}"/>
              </a:ext>
            </a:extLst>
          </p:cNvPr>
          <p:cNvSpPr>
            <a:spLocks noGrp="1"/>
          </p:cNvSpPr>
          <p:nvPr>
            <p:ph type="body" sz="half" idx="2"/>
          </p:nvPr>
        </p:nvSpPr>
        <p:spPr>
          <a:xfrm>
            <a:off x="839788" y="1791222"/>
            <a:ext cx="3932237" cy="3798695"/>
          </a:xfrm>
        </p:spPr>
        <p:txBody>
          <a:bodyPr>
            <a:normAutofit lnSpcReduction="10000"/>
          </a:bodyPr>
          <a:lstStyle/>
          <a:p>
            <a:pPr>
              <a:buFont typeface="Arial" panose="020B0604020202020204" pitchFamily="34" charset="0"/>
              <a:buChar char="•"/>
            </a:pPr>
            <a:r>
              <a:rPr lang="nb-NO" sz="2400" b="0" i="0" dirty="0">
                <a:effectLst/>
              </a:rPr>
              <a:t>8 % av alle innsatte har ikke har fullført grunnopplæringen.</a:t>
            </a:r>
          </a:p>
          <a:p>
            <a:pPr>
              <a:buFont typeface="Arial" panose="020B0604020202020204" pitchFamily="34" charset="0"/>
              <a:buChar char="•"/>
            </a:pPr>
            <a:r>
              <a:rPr lang="nb-NO" sz="2400" b="0" i="0" dirty="0">
                <a:effectLst/>
              </a:rPr>
              <a:t>49,4 % innsatte og 26,9 % av innbyggerne i Norge har grunnskole som høyeste fullførte utdanning.</a:t>
            </a:r>
          </a:p>
          <a:p>
            <a:pPr>
              <a:buFont typeface="Arial" panose="020B0604020202020204" pitchFamily="34" charset="0"/>
              <a:buChar char="•"/>
            </a:pPr>
            <a:r>
              <a:rPr lang="nb-NO" sz="2400" b="0" i="0" dirty="0">
                <a:effectLst/>
              </a:rPr>
              <a:t>63,4 % av alle innsatte under 25 år har ikke fullført treårig videregående opplæring.</a:t>
            </a:r>
          </a:p>
          <a:p>
            <a:pPr>
              <a:buFont typeface="Arial" panose="020B0604020202020204" pitchFamily="34" charset="0"/>
              <a:buChar char="•"/>
            </a:pPr>
            <a:r>
              <a:rPr lang="nb-NO" sz="2400" b="0" i="0" dirty="0">
                <a:effectLst/>
              </a:rPr>
              <a:t>43 % av alle innsette får opplæring i fengsel</a:t>
            </a:r>
            <a:r>
              <a:rPr lang="nb-NO" b="0" i="0" dirty="0">
                <a:effectLst/>
              </a:rPr>
              <a:t>.</a:t>
            </a:r>
          </a:p>
          <a:p>
            <a:endParaRPr lang="nb-NO" dirty="0"/>
          </a:p>
        </p:txBody>
      </p:sp>
      <p:pic>
        <p:nvPicPr>
          <p:cNvPr id="6" name="Plassholder for innhold 5" descr="Svart-hvitt-spiral med spiral">
            <a:extLst>
              <a:ext uri="{FF2B5EF4-FFF2-40B4-BE49-F238E27FC236}">
                <a16:creationId xmlns:a16="http://schemas.microsoft.com/office/drawing/2014/main" id="{FDF9258D-C202-C58D-6C80-6B47EB1B047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2130" r="9651" b="-1"/>
          <a:stretch/>
        </p:blipFill>
        <p:spPr>
          <a:xfrm>
            <a:off x="5183188" y="10"/>
            <a:ext cx="7008812" cy="6857989"/>
          </a:xfrm>
          <a:noFill/>
        </p:spPr>
      </p:pic>
    </p:spTree>
    <p:extLst>
      <p:ext uri="{BB962C8B-B14F-4D97-AF65-F5344CB8AC3E}">
        <p14:creationId xmlns:p14="http://schemas.microsoft.com/office/powerpoint/2010/main" val="184684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5E116E-24A9-479D-8A60-92B106B5917E}"/>
              </a:ext>
            </a:extLst>
          </p:cNvPr>
          <p:cNvSpPr>
            <a:spLocks noGrp="1"/>
          </p:cNvSpPr>
          <p:nvPr>
            <p:ph type="title"/>
          </p:nvPr>
        </p:nvSpPr>
        <p:spPr/>
        <p:txBody>
          <a:bodyPr/>
          <a:lstStyle/>
          <a:p>
            <a:r>
              <a:rPr lang="nb-NO" dirty="0">
                <a:solidFill>
                  <a:schemeClr val="tx1"/>
                </a:solidFill>
              </a:rPr>
              <a:t>Fengsler i Akershus fylkeskommune</a:t>
            </a:r>
          </a:p>
        </p:txBody>
      </p:sp>
      <p:sp>
        <p:nvSpPr>
          <p:cNvPr id="3" name="Plassholder for innhold 2">
            <a:extLst>
              <a:ext uri="{FF2B5EF4-FFF2-40B4-BE49-F238E27FC236}">
                <a16:creationId xmlns:a16="http://schemas.microsoft.com/office/drawing/2014/main" id="{267DD154-873A-4115-8822-95EAA355C9C0}"/>
              </a:ext>
            </a:extLst>
          </p:cNvPr>
          <p:cNvSpPr>
            <a:spLocks noGrp="1"/>
          </p:cNvSpPr>
          <p:nvPr>
            <p:ph idx="1"/>
          </p:nvPr>
        </p:nvSpPr>
        <p:spPr>
          <a:xfrm>
            <a:off x="767862" y="1617785"/>
            <a:ext cx="10515600" cy="4057291"/>
          </a:xfrm>
        </p:spPr>
        <p:txBody>
          <a:bodyPr>
            <a:normAutofit/>
          </a:bodyPr>
          <a:lstStyle/>
          <a:p>
            <a:r>
              <a:rPr lang="nb-NO" sz="2400" dirty="0">
                <a:solidFill>
                  <a:schemeClr val="tx1"/>
                </a:solidFill>
              </a:rPr>
              <a:t>Ila fengsel og forvaringsanstalt</a:t>
            </a:r>
          </a:p>
          <a:p>
            <a:pPr>
              <a:buFontTx/>
              <a:buChar char="-"/>
            </a:pPr>
            <a:r>
              <a:rPr lang="nb-NO" sz="1600" dirty="0">
                <a:solidFill>
                  <a:schemeClr val="tx1"/>
                </a:solidFill>
              </a:rPr>
              <a:t>Høyt sikkerhetsnivå. Ordinær kapasitet på 126 plasser, hvorav 67 plasser er tilrettelagt for forvaringsdømte. Rud videregående skole er ansvarlig for opplæringen</a:t>
            </a:r>
          </a:p>
          <a:p>
            <a:r>
              <a:rPr lang="nb-NO" sz="2400" dirty="0">
                <a:solidFill>
                  <a:schemeClr val="tx1"/>
                </a:solidFill>
              </a:rPr>
              <a:t>Romerike fengsel</a:t>
            </a:r>
          </a:p>
          <a:p>
            <a:pPr marL="0" indent="0">
              <a:buNone/>
            </a:pPr>
            <a:r>
              <a:rPr lang="nb-NO" sz="2400" dirty="0">
                <a:solidFill>
                  <a:schemeClr val="tx1"/>
                </a:solidFill>
              </a:rPr>
              <a:t>-  </a:t>
            </a:r>
            <a:r>
              <a:rPr lang="nb-NO" sz="1600" dirty="0">
                <a:solidFill>
                  <a:schemeClr val="tx1"/>
                </a:solidFill>
              </a:rPr>
              <a:t>Består av 3 enheter med totalt 352 innsatte</a:t>
            </a:r>
            <a:r>
              <a:rPr lang="nb-NO" dirty="0">
                <a:solidFill>
                  <a:schemeClr val="tx1"/>
                </a:solidFill>
              </a:rPr>
              <a:t>. </a:t>
            </a:r>
          </a:p>
          <a:p>
            <a:pPr lvl="2">
              <a:buFont typeface="Wingdings" panose="05000000000000000000" pitchFamily="2" charset="2"/>
              <a:buChar char="§"/>
            </a:pPr>
            <a:r>
              <a:rPr lang="nb-NO" sz="1600" dirty="0">
                <a:solidFill>
                  <a:schemeClr val="tx1"/>
                </a:solidFill>
              </a:rPr>
              <a:t>Avdeling Ullersmo har høyt sikkerhetsnivå. Ordinær kapasitet på 286 innsatte.</a:t>
            </a:r>
          </a:p>
          <a:p>
            <a:pPr lvl="2">
              <a:buFont typeface="Wingdings" panose="05000000000000000000" pitchFamily="2" charset="2"/>
              <a:buChar char="§"/>
            </a:pPr>
            <a:r>
              <a:rPr lang="nb-NO" sz="1600" dirty="0">
                <a:solidFill>
                  <a:schemeClr val="tx1"/>
                </a:solidFill>
              </a:rPr>
              <a:t>Avdeling </a:t>
            </a:r>
            <a:r>
              <a:rPr lang="nb-NO" sz="1600" dirty="0" err="1">
                <a:solidFill>
                  <a:schemeClr val="tx1"/>
                </a:solidFill>
              </a:rPr>
              <a:t>Kroksrud</a:t>
            </a:r>
            <a:r>
              <a:rPr lang="nb-NO" sz="1600" dirty="0">
                <a:solidFill>
                  <a:schemeClr val="tx1"/>
                </a:solidFill>
              </a:rPr>
              <a:t> har lavere sikkerhetsnivå. Ordinær kapasitet på 62 innsatte.</a:t>
            </a:r>
          </a:p>
          <a:p>
            <a:pPr lvl="2">
              <a:buFont typeface="Wingdings" panose="05000000000000000000" pitchFamily="2" charset="2"/>
              <a:buChar char="§"/>
            </a:pPr>
            <a:r>
              <a:rPr lang="nb-NO" sz="1600" dirty="0">
                <a:solidFill>
                  <a:schemeClr val="tx1"/>
                </a:solidFill>
              </a:rPr>
              <a:t>Ungdomsenheten Øst har høyt sikkerhetsnivå. 4 soningsplasser for ungdom i aldersgruppen 15-18 år. </a:t>
            </a:r>
          </a:p>
          <a:p>
            <a:pPr lvl="2">
              <a:buFont typeface="Wingdings" panose="05000000000000000000" pitchFamily="2" charset="2"/>
              <a:buChar char="§"/>
            </a:pPr>
            <a:r>
              <a:rPr lang="nb-NO" sz="1600" dirty="0">
                <a:solidFill>
                  <a:schemeClr val="tx1"/>
                </a:solidFill>
              </a:rPr>
              <a:t>Jessheim videregående skole er ansvarlig for opplæringen</a:t>
            </a:r>
          </a:p>
          <a:p>
            <a:pPr>
              <a:buFontTx/>
              <a:buChar char="-"/>
            </a:pPr>
            <a:endParaRPr lang="nb-NO" sz="1600" dirty="0">
              <a:solidFill>
                <a:schemeClr val="tx1"/>
              </a:solidFill>
            </a:endParaRPr>
          </a:p>
          <a:p>
            <a:pPr marL="0" indent="0">
              <a:buNone/>
            </a:pPr>
            <a:endParaRPr lang="nb-NO" sz="1600" dirty="0">
              <a:solidFill>
                <a:schemeClr val="tx1"/>
              </a:solidFill>
            </a:endParaRPr>
          </a:p>
        </p:txBody>
      </p:sp>
    </p:spTree>
    <p:extLst>
      <p:ext uri="{BB962C8B-B14F-4D97-AF65-F5344CB8AC3E}">
        <p14:creationId xmlns:p14="http://schemas.microsoft.com/office/powerpoint/2010/main" val="154357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A65FC-7168-0A40-2AF9-AA7E60E4F23D}"/>
              </a:ext>
            </a:extLst>
          </p:cNvPr>
          <p:cNvSpPr>
            <a:spLocks noGrp="1"/>
          </p:cNvSpPr>
          <p:nvPr>
            <p:ph type="title"/>
          </p:nvPr>
        </p:nvSpPr>
        <p:spPr/>
        <p:txBody>
          <a:bodyPr/>
          <a:lstStyle/>
          <a:p>
            <a:r>
              <a:rPr lang="nb-NO" dirty="0"/>
              <a:t>Dette er vi opptatt av fordi….	</a:t>
            </a:r>
          </a:p>
        </p:txBody>
      </p:sp>
      <p:sp>
        <p:nvSpPr>
          <p:cNvPr id="3" name="Plassholder for innhold 2">
            <a:extLst>
              <a:ext uri="{FF2B5EF4-FFF2-40B4-BE49-F238E27FC236}">
                <a16:creationId xmlns:a16="http://schemas.microsoft.com/office/drawing/2014/main" id="{D258A71C-9A82-F56D-0074-55F53143F02D}"/>
              </a:ext>
            </a:extLst>
          </p:cNvPr>
          <p:cNvSpPr>
            <a:spLocks noGrp="1"/>
          </p:cNvSpPr>
          <p:nvPr>
            <p:ph idx="1"/>
          </p:nvPr>
        </p:nvSpPr>
        <p:spPr/>
        <p:txBody>
          <a:bodyPr/>
          <a:lstStyle/>
          <a:p>
            <a:r>
              <a:rPr lang="nb-NO" b="0" i="0" dirty="0">
                <a:solidFill>
                  <a:srgbClr val="000000"/>
                </a:solidFill>
                <a:effectLst/>
                <a:latin typeface="Inter"/>
              </a:rPr>
              <a:t>Opplæring bidrar til å hindre tilbakefall til kriminell virksomhet</a:t>
            </a:r>
          </a:p>
          <a:p>
            <a:pPr lvl="1"/>
            <a:r>
              <a:rPr lang="nb-NO" dirty="0">
                <a:solidFill>
                  <a:srgbClr val="000000"/>
                </a:solidFill>
                <a:latin typeface="Inter"/>
              </a:rPr>
              <a:t>F</a:t>
            </a:r>
            <a:r>
              <a:rPr lang="nb-NO" b="0" i="0" dirty="0">
                <a:solidFill>
                  <a:srgbClr val="000000"/>
                </a:solidFill>
                <a:effectLst/>
                <a:latin typeface="Inter"/>
              </a:rPr>
              <a:t>orskning viser at formell yrkesfaglig kompetanse er det enkelttiltak som gir best vern mot tilbakefall</a:t>
            </a:r>
          </a:p>
          <a:p>
            <a:pPr lvl="1"/>
            <a:r>
              <a:rPr lang="nb-NO" dirty="0">
                <a:solidFill>
                  <a:srgbClr val="000000"/>
                </a:solidFill>
                <a:latin typeface="Inter"/>
              </a:rPr>
              <a:t>Vi har muligheter til å få til mye innenfor murene</a:t>
            </a:r>
          </a:p>
          <a:p>
            <a:pPr lvl="1"/>
            <a:r>
              <a:rPr lang="nb-NO" dirty="0">
                <a:solidFill>
                  <a:srgbClr val="000000"/>
                </a:solidFill>
                <a:latin typeface="Inter"/>
              </a:rPr>
              <a:t>Spennende utvikling med MFY- øker fleksibiliteten og er mer tilpasset</a:t>
            </a:r>
          </a:p>
          <a:p>
            <a:pPr lvl="1"/>
            <a:r>
              <a:rPr lang="nb-NO" dirty="0">
                <a:solidFill>
                  <a:srgbClr val="000000"/>
                </a:solidFill>
                <a:latin typeface="Inter"/>
              </a:rPr>
              <a:t>Skolen er en viktig aktør både innenfor og utenfor murene- og kan bistå med et «mottaks apparat» </a:t>
            </a:r>
            <a:r>
              <a:rPr lang="nb-NO">
                <a:solidFill>
                  <a:srgbClr val="000000"/>
                </a:solidFill>
                <a:latin typeface="Inter"/>
              </a:rPr>
              <a:t>på utside</a:t>
            </a:r>
            <a:r>
              <a:rPr lang="nb-NO" dirty="0">
                <a:solidFill>
                  <a:srgbClr val="000000"/>
                </a:solidFill>
                <a:latin typeface="Inter"/>
              </a:rPr>
              <a:t>n</a:t>
            </a:r>
            <a:endParaRPr lang="nb-NO">
              <a:solidFill>
                <a:srgbClr val="000000"/>
              </a:solidFill>
              <a:latin typeface="Inter"/>
            </a:endParaRPr>
          </a:p>
        </p:txBody>
      </p:sp>
    </p:spTree>
    <p:extLst>
      <p:ext uri="{BB962C8B-B14F-4D97-AF65-F5344CB8AC3E}">
        <p14:creationId xmlns:p14="http://schemas.microsoft.com/office/powerpoint/2010/main" val="379031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47B8-D9A5-9116-43ED-3E552785EB7C}"/>
              </a:ext>
            </a:extLst>
          </p:cNvPr>
          <p:cNvSpPr>
            <a:spLocks noGrp="1"/>
          </p:cNvSpPr>
          <p:nvPr>
            <p:ph type="ctrTitle"/>
          </p:nvPr>
        </p:nvSpPr>
        <p:spPr>
          <a:xfrm>
            <a:off x="838199" y="1992702"/>
            <a:ext cx="10515601" cy="2115784"/>
          </a:xfrm>
        </p:spPr>
        <p:txBody>
          <a:bodyPr/>
          <a:lstStyle/>
          <a:p>
            <a:r>
              <a:rPr lang="nb-NO" dirty="0"/>
              <a:t>Ledersamling for opplæring innenfor kriminalomsorgen</a:t>
            </a:r>
          </a:p>
        </p:txBody>
      </p:sp>
      <p:sp>
        <p:nvSpPr>
          <p:cNvPr id="3" name="Subtitle 2">
            <a:extLst>
              <a:ext uri="{FF2B5EF4-FFF2-40B4-BE49-F238E27FC236}">
                <a16:creationId xmlns:a16="http://schemas.microsoft.com/office/drawing/2014/main" id="{56F900C3-07C3-2085-24AE-395506D71D67}"/>
              </a:ext>
            </a:extLst>
          </p:cNvPr>
          <p:cNvSpPr>
            <a:spLocks noGrp="1"/>
          </p:cNvSpPr>
          <p:nvPr>
            <p:ph type="subTitle" idx="1"/>
          </p:nvPr>
        </p:nvSpPr>
        <p:spPr/>
        <p:txBody>
          <a:bodyPr/>
          <a:lstStyle/>
          <a:p>
            <a:r>
              <a:rPr lang="nb-NO" dirty="0"/>
              <a:t>Et innlegg fra Rud VGS avd. Ila fengsel og forvaringsanstalt</a:t>
            </a:r>
          </a:p>
        </p:txBody>
      </p:sp>
    </p:spTree>
    <p:extLst>
      <p:ext uri="{BB962C8B-B14F-4D97-AF65-F5344CB8AC3E}">
        <p14:creationId xmlns:p14="http://schemas.microsoft.com/office/powerpoint/2010/main" val="373239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F22802-F78B-F9C5-58FB-F5CE3565CC03}"/>
              </a:ext>
            </a:extLst>
          </p:cNvPr>
          <p:cNvSpPr>
            <a:spLocks noGrp="1"/>
          </p:cNvSpPr>
          <p:nvPr>
            <p:ph type="title"/>
          </p:nvPr>
        </p:nvSpPr>
        <p:spPr/>
        <p:txBody>
          <a:bodyPr/>
          <a:lstStyle/>
          <a:p>
            <a:r>
              <a:rPr lang="nb-NO" dirty="0">
                <a:cs typeface="Calibri Light"/>
              </a:rPr>
              <a:t>Hvem er jeg og hvorfor er jeg her? </a:t>
            </a:r>
            <a:endParaRPr lang="nb-NO" dirty="0"/>
          </a:p>
        </p:txBody>
      </p:sp>
      <p:sp>
        <p:nvSpPr>
          <p:cNvPr id="3" name="Plassholder for innhold 2">
            <a:extLst>
              <a:ext uri="{FF2B5EF4-FFF2-40B4-BE49-F238E27FC236}">
                <a16:creationId xmlns:a16="http://schemas.microsoft.com/office/drawing/2014/main" id="{4C301733-356C-C22E-5A98-F005841FA797}"/>
              </a:ext>
            </a:extLst>
          </p:cNvPr>
          <p:cNvSpPr>
            <a:spLocks noGrp="1"/>
          </p:cNvSpPr>
          <p:nvPr>
            <p:ph idx="1"/>
          </p:nvPr>
        </p:nvSpPr>
        <p:spPr/>
        <p:txBody>
          <a:bodyPr vert="horz" lIns="91440" tIns="45720" rIns="91440" bIns="45720" rtlCol="0" anchor="t">
            <a:normAutofit/>
          </a:bodyPr>
          <a:lstStyle/>
          <a:p>
            <a:r>
              <a:rPr lang="nb-NO" dirty="0">
                <a:cs typeface="Calibri Light"/>
              </a:rPr>
              <a:t>Preben Halvorsen </a:t>
            </a:r>
            <a:r>
              <a:rPr lang="nb-NO" dirty="0" err="1">
                <a:cs typeface="Calibri Light"/>
              </a:rPr>
              <a:t>Skadsheim</a:t>
            </a:r>
            <a:endParaRPr lang="nb-NO" dirty="0">
              <a:cs typeface="Calibri Light"/>
            </a:endParaRPr>
          </a:p>
          <a:p>
            <a:r>
              <a:rPr lang="nb-NO" dirty="0">
                <a:cs typeface="Calibri Light"/>
              </a:rPr>
              <a:t>Utdannet lektor og spesialpedagog med master i norskdidaktikk og master i spesialpedagogikk</a:t>
            </a:r>
          </a:p>
          <a:p>
            <a:r>
              <a:rPr lang="nb-NO" dirty="0">
                <a:cs typeface="Calibri Light"/>
              </a:rPr>
              <a:t>På Ila: norsk- og engelsklærer, spesialpedagog, studentoppfølging</a:t>
            </a:r>
          </a:p>
          <a:p>
            <a:r>
              <a:rPr lang="nb-NO" dirty="0">
                <a:cs typeface="Calibri Light"/>
              </a:rPr>
              <a:t>Agenda: fortelle om driften på Rud VGS avd. Ila, og snakke om min masterstudie om spesialundervisning i fengsel</a:t>
            </a:r>
          </a:p>
        </p:txBody>
      </p:sp>
    </p:spTree>
    <p:extLst>
      <p:ext uri="{BB962C8B-B14F-4D97-AF65-F5344CB8AC3E}">
        <p14:creationId xmlns:p14="http://schemas.microsoft.com/office/powerpoint/2010/main" val="423734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C541-A03F-9135-F293-38B7230A6F33}"/>
              </a:ext>
            </a:extLst>
          </p:cNvPr>
          <p:cNvSpPr>
            <a:spLocks noGrp="1"/>
          </p:cNvSpPr>
          <p:nvPr>
            <p:ph type="title"/>
          </p:nvPr>
        </p:nvSpPr>
        <p:spPr>
          <a:xfrm>
            <a:off x="839788" y="457200"/>
            <a:ext cx="3932237" cy="1600200"/>
          </a:xfrm>
        </p:spPr>
        <p:txBody>
          <a:bodyPr anchor="b">
            <a:normAutofit/>
          </a:bodyPr>
          <a:lstStyle/>
          <a:p>
            <a:r>
              <a:rPr lang="nb-NO" dirty="0"/>
              <a:t>Ila fengsel og forvaringsanstalt</a:t>
            </a:r>
          </a:p>
        </p:txBody>
      </p:sp>
      <p:sp>
        <p:nvSpPr>
          <p:cNvPr id="3" name="Content Placeholder 2">
            <a:extLst>
              <a:ext uri="{FF2B5EF4-FFF2-40B4-BE49-F238E27FC236}">
                <a16:creationId xmlns:a16="http://schemas.microsoft.com/office/drawing/2014/main" id="{0561064A-EC30-016C-58A4-1F79F4079AEB}"/>
              </a:ext>
            </a:extLst>
          </p:cNvPr>
          <p:cNvSpPr>
            <a:spLocks noGrp="1"/>
          </p:cNvSpPr>
          <p:nvPr>
            <p:ph type="body" sz="half" idx="2"/>
          </p:nvPr>
        </p:nvSpPr>
        <p:spPr>
          <a:xfrm>
            <a:off x="839788" y="2057400"/>
            <a:ext cx="3932237" cy="3532517"/>
          </a:xfrm>
        </p:spPr>
        <p:txBody>
          <a:bodyPr>
            <a:normAutofit/>
          </a:bodyPr>
          <a:lstStyle/>
          <a:p>
            <a:r>
              <a:rPr lang="nb-NO" dirty="0"/>
              <a:t>Beliggende i Bærum kommune, ca. 16 km vest fra Oslo sentrum</a:t>
            </a:r>
          </a:p>
          <a:p>
            <a:r>
              <a:rPr lang="nb-NO" dirty="0"/>
              <a:t>Bygget 1936-1939, først tatt i bruk av tyskere i 1940 som interneringsleir</a:t>
            </a:r>
          </a:p>
          <a:p>
            <a:r>
              <a:rPr lang="nb-NO" dirty="0"/>
              <a:t>Huset på det meste 5500 fanger</a:t>
            </a:r>
          </a:p>
        </p:txBody>
      </p:sp>
      <p:pic>
        <p:nvPicPr>
          <p:cNvPr id="5" name="Bilde 4" descr="Et bilde som inneholder utendørs, grønnsak, sennep, himmel&#10;&#10;Automatisk generert beskrivelse">
            <a:extLst>
              <a:ext uri="{FF2B5EF4-FFF2-40B4-BE49-F238E27FC236}">
                <a16:creationId xmlns:a16="http://schemas.microsoft.com/office/drawing/2014/main" id="{125CFE12-31A3-5577-CD15-4FEB3718B722}"/>
              </a:ext>
            </a:extLst>
          </p:cNvPr>
          <p:cNvPicPr>
            <a:picLocks noChangeAspect="1"/>
          </p:cNvPicPr>
          <p:nvPr/>
        </p:nvPicPr>
        <p:blipFill rotWithShape="1">
          <a:blip r:embed="rId3">
            <a:extLst>
              <a:ext uri="{28A0092B-C50C-407E-A947-70E740481C1C}">
                <a14:useLocalDpi xmlns:a14="http://schemas.microsoft.com/office/drawing/2010/main" val="0"/>
              </a:ext>
            </a:extLst>
          </a:blip>
          <a:srcRect l="22463" r="15196" b="2"/>
          <a:stretch/>
        </p:blipFill>
        <p:spPr>
          <a:xfrm>
            <a:off x="5183188" y="10"/>
            <a:ext cx="7008812" cy="6857989"/>
          </a:xfrm>
          <a:prstGeom prst="rect">
            <a:avLst/>
          </a:prstGeom>
          <a:noFill/>
        </p:spPr>
      </p:pic>
    </p:spTree>
    <p:extLst>
      <p:ext uri="{BB962C8B-B14F-4D97-AF65-F5344CB8AC3E}">
        <p14:creationId xmlns:p14="http://schemas.microsoft.com/office/powerpoint/2010/main" val="1493203533"/>
      </p:ext>
    </p:extLst>
  </p:cSld>
  <p:clrMapOvr>
    <a:masterClrMapping/>
  </p:clrMapOvr>
</p:sld>
</file>

<file path=ppt/theme/theme1.xml><?xml version="1.0" encoding="utf-8"?>
<a:theme xmlns:a="http://schemas.openxmlformats.org/drawingml/2006/main" name="Østfold">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Østfold" id="{63EB652F-0F60-4E83-994A-5022BF15B520}" vid="{8384C8E7-EEEE-4942-A95D-EA3100F45DD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0E57CF112CAA43B437CC20C1BEB8EF" ma:contentTypeVersion="8" ma:contentTypeDescription="Opprett et nytt dokument." ma:contentTypeScope="" ma:versionID="7e2703a143fbbd77a46d2f292916f5a6">
  <xsd:schema xmlns:xsd="http://www.w3.org/2001/XMLSchema" xmlns:xs="http://www.w3.org/2001/XMLSchema" xmlns:p="http://schemas.microsoft.com/office/2006/metadata/properties" xmlns:ns2="2413a52b-b82e-4c3d-ba88-cee48cf1b244" xmlns:ns3="f12b9f8f-f51a-4d1c-8519-9a55a1329400" targetNamespace="http://schemas.microsoft.com/office/2006/metadata/properties" ma:root="true" ma:fieldsID="d51cb1e200860eaf21bc9418e160aa09" ns2:_="" ns3:_="">
    <xsd:import namespace="2413a52b-b82e-4c3d-ba88-cee48cf1b244"/>
    <xsd:import namespace="f12b9f8f-f51a-4d1c-8519-9a55a13294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3a52b-b82e-4c3d-ba88-cee48cf1b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2b9f8f-f51a-4d1c-8519-9a55a1329400"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636FE-CAA9-4EC3-9207-DC6ABBBED594}">
  <ds:schemaRefs>
    <ds:schemaRef ds:uri="d7e56608-223d-47be-b0b5-d2a64c84a9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F5213B-8C42-4231-BD72-EFA5A37FE55E}">
  <ds:schemaRefs>
    <ds:schemaRef ds:uri="http://schemas.microsoft.com/sharepoint/v3/contenttype/forms"/>
  </ds:schemaRefs>
</ds:datastoreItem>
</file>

<file path=customXml/itemProps3.xml><?xml version="1.0" encoding="utf-8"?>
<ds:datastoreItem xmlns:ds="http://schemas.openxmlformats.org/officeDocument/2006/customXml" ds:itemID="{579BFF3A-6038-45B8-B427-A0299D02A85B}"/>
</file>

<file path=docProps/app.xml><?xml version="1.0" encoding="utf-8"?>
<Properties xmlns="http://schemas.openxmlformats.org/officeDocument/2006/extended-properties" xmlns:vt="http://schemas.openxmlformats.org/officeDocument/2006/docPropsVTypes">
  <Template>Default Theme</Template>
  <TotalTime>85</TotalTime>
  <Words>3533</Words>
  <Application>Microsoft Office PowerPoint</Application>
  <PresentationFormat>Widescreen</PresentationFormat>
  <Paragraphs>236</Paragraphs>
  <Slides>25</Slides>
  <Notes>19</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25</vt:i4>
      </vt:variant>
    </vt:vector>
  </HeadingPairs>
  <TitlesOfParts>
    <vt:vector size="33" baseType="lpstr">
      <vt:lpstr>Aptos</vt:lpstr>
      <vt:lpstr>Arial</vt:lpstr>
      <vt:lpstr>Calibri</vt:lpstr>
      <vt:lpstr>Calibri Light</vt:lpstr>
      <vt:lpstr>Courier New</vt:lpstr>
      <vt:lpstr>Inter</vt:lpstr>
      <vt:lpstr>Wingdings</vt:lpstr>
      <vt:lpstr>Østfold</vt:lpstr>
      <vt:lpstr>Opplæring i kriminalomsorgen i Akershus </vt:lpstr>
      <vt:lpstr>Velkommen til Akershus</vt:lpstr>
      <vt:lpstr>Lovgrunnlag</vt:lpstr>
      <vt:lpstr>Hvorfor skole i fengsel?</vt:lpstr>
      <vt:lpstr>Fengsler i Akershus fylkeskommune</vt:lpstr>
      <vt:lpstr>Dette er vi opptatt av fordi…. </vt:lpstr>
      <vt:lpstr>Ledersamling for opplæring innenfor kriminalomsorgen</vt:lpstr>
      <vt:lpstr>Hvem er jeg og hvorfor er jeg her? </vt:lpstr>
      <vt:lpstr>Ila fengsel og forvaringsanstalt</vt:lpstr>
      <vt:lpstr>Ila fengsel og forvaringsanstalt</vt:lpstr>
      <vt:lpstr>Rud VGS avd. Ila</vt:lpstr>
      <vt:lpstr>Forvaring vs. dom og varetekt</vt:lpstr>
      <vt:lpstr>Yrkesfagsutdanning og lærlingkontrakter</vt:lpstr>
      <vt:lpstr>Høyere utdanning</vt:lpstr>
      <vt:lpstr>Spesialundervisning i norske fengsel</vt:lpstr>
      <vt:lpstr>Kort om studien</vt:lpstr>
      <vt:lpstr>PowerPoint-presentasjon</vt:lpstr>
      <vt:lpstr>Hovedfunn</vt:lpstr>
      <vt:lpstr>Hvorfor er dette underlig?</vt:lpstr>
      <vt:lpstr>PowerPoint-presentasjon</vt:lpstr>
      <vt:lpstr>PowerPoint-presentasjon</vt:lpstr>
      <vt:lpstr>PowerPoint-presentasjon</vt:lpstr>
      <vt:lpstr>Et sentralt paradoks</vt:lpstr>
      <vt:lpstr>Spesialundervisning på Rud VGS avd. Ila</vt:lpstr>
      <vt:lpstr>Prosessen på Ila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Langfeldt</dc:creator>
  <cp:lastModifiedBy>Bent Dahle Hansen</cp:lastModifiedBy>
  <cp:revision>5</cp:revision>
  <dcterms:created xsi:type="dcterms:W3CDTF">2023-10-25T11:09:08Z</dcterms:created>
  <dcterms:modified xsi:type="dcterms:W3CDTF">2024-02-14T10:31:27Z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768ce0-ceaf-4778-8ab1-e65d26fe9939_Enabled">
    <vt:lpwstr>true</vt:lpwstr>
  </property>
  <property fmtid="{D5CDD505-2E9C-101B-9397-08002B2CF9AE}" pid="3" name="MSIP_Label_06768ce0-ceaf-4778-8ab1-e65d26fe9939_SetDate">
    <vt:lpwstr>2023-10-27T07:40:19Z</vt:lpwstr>
  </property>
  <property fmtid="{D5CDD505-2E9C-101B-9397-08002B2CF9AE}" pid="4" name="MSIP_Label_06768ce0-ceaf-4778-8ab1-e65d26fe9939_Method">
    <vt:lpwstr>Standard</vt:lpwstr>
  </property>
  <property fmtid="{D5CDD505-2E9C-101B-9397-08002B2CF9AE}" pid="5" name="MSIP_Label_06768ce0-ceaf-4778-8ab1-e65d26fe9939_Name">
    <vt:lpwstr>Begrenset - PROD</vt:lpwstr>
  </property>
  <property fmtid="{D5CDD505-2E9C-101B-9397-08002B2CF9AE}" pid="6" name="MSIP_Label_06768ce0-ceaf-4778-8ab1-e65d26fe9939_SiteId">
    <vt:lpwstr>3d50ddd4-00a1-4ab7-9788-decf14a8728f</vt:lpwstr>
  </property>
  <property fmtid="{D5CDD505-2E9C-101B-9397-08002B2CF9AE}" pid="7" name="MSIP_Label_06768ce0-ceaf-4778-8ab1-e65d26fe9939_ActionId">
    <vt:lpwstr>96321b95-2853-4af1-a1bc-57dca1abc4c4</vt:lpwstr>
  </property>
  <property fmtid="{D5CDD505-2E9C-101B-9397-08002B2CF9AE}" pid="8" name="MSIP_Label_06768ce0-ceaf-4778-8ab1-e65d26fe9939_ContentBits">
    <vt:lpwstr>0</vt:lpwstr>
  </property>
  <property fmtid="{D5CDD505-2E9C-101B-9397-08002B2CF9AE}" pid="9" name="ContentTypeId">
    <vt:lpwstr>0x010100DA0E57CF112CAA43B437CC20C1BEB8EF</vt:lpwstr>
  </property>
  <property fmtid="{D5CDD505-2E9C-101B-9397-08002B2CF9AE}" pid="10" name="MediaServiceImageTags">
    <vt:lpwstr/>
  </property>
  <property fmtid="{D5CDD505-2E9C-101B-9397-08002B2CF9AE}" pid="11" name="MSIP_Label_fd05046c-7758-4c69-bef0-f1b8587ca14e_Enabled">
    <vt:lpwstr>true</vt:lpwstr>
  </property>
  <property fmtid="{D5CDD505-2E9C-101B-9397-08002B2CF9AE}" pid="12" name="MSIP_Label_fd05046c-7758-4c69-bef0-f1b8587ca14e_SetDate">
    <vt:lpwstr>2024-01-05T08:16:00Z</vt:lpwstr>
  </property>
  <property fmtid="{D5CDD505-2E9C-101B-9397-08002B2CF9AE}" pid="13" name="MSIP_Label_fd05046c-7758-4c69-bef0-f1b8587ca14e_Method">
    <vt:lpwstr>Standard</vt:lpwstr>
  </property>
  <property fmtid="{D5CDD505-2E9C-101B-9397-08002B2CF9AE}" pid="14" name="MSIP_Label_fd05046c-7758-4c69-bef0-f1b8587ca14e_Name">
    <vt:lpwstr>Intern</vt:lpwstr>
  </property>
  <property fmtid="{D5CDD505-2E9C-101B-9397-08002B2CF9AE}" pid="15" name="MSIP_Label_fd05046c-7758-4c69-bef0-f1b8587ca14e_SiteId">
    <vt:lpwstr>4d6d8a90-10fd-4f78-8fc1-5e28844e0292</vt:lpwstr>
  </property>
  <property fmtid="{D5CDD505-2E9C-101B-9397-08002B2CF9AE}" pid="16" name="MSIP_Label_fd05046c-7758-4c69-bef0-f1b8587ca14e_ActionId">
    <vt:lpwstr>441dee10-2351-4f0b-bf1b-1dac423231f7</vt:lpwstr>
  </property>
  <property fmtid="{D5CDD505-2E9C-101B-9397-08002B2CF9AE}" pid="17" name="MSIP_Label_fd05046c-7758-4c69-bef0-f1b8587ca14e_ContentBits">
    <vt:lpwstr>0</vt:lpwstr>
  </property>
</Properties>
</file>