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742" r:id="rId5"/>
  </p:sldMasterIdLst>
  <p:notesMasterIdLst>
    <p:notesMasterId r:id="rId29"/>
  </p:notesMasterIdLst>
  <p:handoutMasterIdLst>
    <p:handoutMasterId r:id="rId30"/>
  </p:handoutMasterIdLst>
  <p:sldIdLst>
    <p:sldId id="256" r:id="rId6"/>
    <p:sldId id="708" r:id="rId7"/>
    <p:sldId id="716" r:id="rId8"/>
    <p:sldId id="723" r:id="rId9"/>
    <p:sldId id="724" r:id="rId10"/>
    <p:sldId id="726" r:id="rId11"/>
    <p:sldId id="729" r:id="rId12"/>
    <p:sldId id="727" r:id="rId13"/>
    <p:sldId id="730" r:id="rId14"/>
    <p:sldId id="731" r:id="rId15"/>
    <p:sldId id="734" r:id="rId16"/>
    <p:sldId id="721" r:id="rId17"/>
    <p:sldId id="733" r:id="rId18"/>
    <p:sldId id="722" r:id="rId19"/>
    <p:sldId id="732" r:id="rId20"/>
    <p:sldId id="735" r:id="rId21"/>
    <p:sldId id="725" r:id="rId22"/>
    <p:sldId id="728" r:id="rId23"/>
    <p:sldId id="736" r:id="rId24"/>
    <p:sldId id="259" r:id="rId25"/>
    <p:sldId id="257" r:id="rId26"/>
    <p:sldId id="258" r:id="rId27"/>
    <p:sldId id="73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4945782-2355-489C-BC39-AC4FD4955D29}">
          <p14:sldIdLst>
            <p14:sldId id="256"/>
            <p14:sldId id="708"/>
            <p14:sldId id="716"/>
            <p14:sldId id="723"/>
            <p14:sldId id="724"/>
            <p14:sldId id="726"/>
            <p14:sldId id="729"/>
            <p14:sldId id="727"/>
            <p14:sldId id="730"/>
            <p14:sldId id="731"/>
            <p14:sldId id="734"/>
            <p14:sldId id="721"/>
            <p14:sldId id="733"/>
            <p14:sldId id="722"/>
            <p14:sldId id="732"/>
            <p14:sldId id="735"/>
            <p14:sldId id="725"/>
            <p14:sldId id="728"/>
            <p14:sldId id="736"/>
            <p14:sldId id="259"/>
            <p14:sldId id="257"/>
            <p14:sldId id="258"/>
            <p14:sldId id="7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EDDED"/>
    <a:srgbClr val="91D1DB"/>
    <a:srgbClr val="ADD7EA"/>
    <a:srgbClr val="FFFFFF"/>
    <a:srgbClr val="FAEDBC"/>
    <a:srgbClr val="EF7239"/>
    <a:srgbClr val="F65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6DDFE-7A7E-4E35-A232-75C62F73495E}" v="42" dt="2024-02-12T22:39:56.107"/>
    <p1510:client id="{A5290D37-8F72-4691-973B-85E5A6ADAFBE}" v="8" dt="2024-02-12T11:06:35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2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sz="1100">
              <a:latin typeface="Roboto"/>
              <a:cs typeface="Roboto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6AA6-9E5A-3B40-832E-96425D29D5C1}" type="datetimeFigureOut">
              <a:rPr lang="nb-NO" sz="1100" smtClean="0">
                <a:latin typeface="Roboto"/>
                <a:cs typeface="Roboto"/>
              </a:rPr>
              <a:t>13.02.2024</a:t>
            </a:fld>
            <a:endParaRPr lang="nb-NO" sz="1100">
              <a:latin typeface="Roboto"/>
              <a:cs typeface="Roboto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sz="1100">
              <a:latin typeface="Roboto"/>
              <a:cs typeface="Roboto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903E-0958-774A-8B2D-3E32A0C102E6}" type="slidenum">
              <a:rPr lang="nb-NO" sz="1100" smtClean="0">
                <a:latin typeface="Roboto"/>
                <a:cs typeface="Roboto"/>
              </a:rPr>
              <a:t>‹#›</a:t>
            </a:fld>
            <a:endParaRPr lang="nb-NO" sz="11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604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Roboto"/>
                <a:cs typeface="Roboto"/>
              </a:defRPr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Roboto"/>
                <a:cs typeface="Roboto"/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Roboto"/>
                <a:cs typeface="Roboto"/>
              </a:defRPr>
            </a:lvl1pPr>
          </a:lstStyle>
          <a:p>
            <a:fld id="{AF0F0302-BE9E-8A47-8FBA-EF4A5D6A0C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22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Taushetserklæring og samtykke er elementer som ligge i </a:t>
            </a:r>
            <a:r>
              <a:rPr lang="nb-NO" sz="1100" dirty="0" err="1"/>
              <a:t>bund</a:t>
            </a:r>
            <a:endParaRPr lang="nb-NO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Viktig arena – brukes ofte for seint, i forbindelse med løslatelse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Gjerne systematikk spes for unge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74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68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Miljøfagarbeider prioriterer unge, vekking, kontakt, mm</a:t>
            </a:r>
          </a:p>
          <a:p>
            <a:r>
              <a:rPr lang="nb-NO" dirty="0"/>
              <a:t>Viktig med gode rollemodeller rundt unge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29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Case …..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4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Store fengsler ?+ - kan ev på unge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97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727549"/>
            <a:ext cx="946943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9469438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3CBB-E3CD-A04F-AF11-BAF1433A63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2199035"/>
            <a:ext cx="946943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Courier New" panose="02070309020205020404" pitchFamily="49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91A530B-87B8-5C48-A101-544B9ABE6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tekst+bilet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5" y="2240969"/>
            <a:ext cx="5400675" cy="3172491"/>
          </a:xfrm>
          <a:prstGeom prst="rect">
            <a:avLst/>
          </a:prstGeom>
        </p:spPr>
        <p:txBody>
          <a:bodyPr tIns="36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1E4DF85-AEB8-8446-B2E1-2252E33C5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80310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C9799-DE04-2149-995E-2FAAF6E572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0972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9E01F9C-368E-E84D-B1C6-0B1A5C667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8031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638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tekst,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6F9F26F-539C-7740-B549-2A50A6CEEB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5" y="727549"/>
            <a:ext cx="1038153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3E9EA8-AD36-214E-A848-590DEC5DD3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4968875" cy="32144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</a:t>
            </a:r>
            <a:r>
              <a:rPr lang="en-GB"/>
              <a:t>.</a:t>
            </a:r>
          </a:p>
          <a:p>
            <a:pPr lvl="0"/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B142A7E-1FCC-9040-BBC7-97A3BDC942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82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</a:t>
            </a:r>
            <a:r>
              <a:rPr lang="en-GB"/>
              <a:t>.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003C86D2-A0C0-4D4A-B6F6-4EEC4BE87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911225" y="1274688"/>
            <a:ext cx="1038153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4645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punkt+profil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9CC33A5B-51BF-4B48-AB8E-EF4439BDA0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385" y="2230970"/>
            <a:ext cx="3182490" cy="3182490"/>
          </a:xfrm>
          <a:prstGeom prst="ellipse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A6393-0F37-4F4B-B029-1B53BE948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10383389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21C58CF-9DEA-4E4E-8344-FA3F903ED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1675" y="2199035"/>
            <a:ext cx="6782940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52530C5-5901-054D-A807-24EE41C26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911225" y="1274688"/>
            <a:ext cx="1038339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25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tekst+profilbiletex4"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34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</a:p>
          <a:p>
            <a:pPr lvl="0"/>
            <a:endParaRPr lang="en-US"/>
          </a:p>
        </p:txBody>
      </p:sp>
      <p:sp>
        <p:nvSpPr>
          <p:cNvPr id="12" name="Plassholder for innhold 10">
            <a:extLst>
              <a:ext uri="{FF2B5EF4-FFF2-40B4-BE49-F238E27FC236}">
                <a16:creationId xmlns:a16="http://schemas.microsoft.com/office/drawing/2014/main" id="{90D58AD1-53A7-634A-9B14-C87C47B903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3772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10">
            <a:extLst>
              <a:ext uri="{FF2B5EF4-FFF2-40B4-BE49-F238E27FC236}">
                <a16:creationId xmlns:a16="http://schemas.microsoft.com/office/drawing/2014/main" id="{00B2CDD0-C24E-7742-92FA-4D1CB9BD23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4110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10">
            <a:extLst>
              <a:ext uri="{FF2B5EF4-FFF2-40B4-BE49-F238E27FC236}">
                <a16:creationId xmlns:a16="http://schemas.microsoft.com/office/drawing/2014/main" id="{99389EED-16AD-914F-B50D-69D02839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122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1405C28A-C703-7E45-8BE1-FB49F63C98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45255" y="1982326"/>
            <a:ext cx="1798014" cy="179801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70485E75-345D-C843-BA29-1EADBE1C6FC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47929" y="1982326"/>
            <a:ext cx="1798014" cy="179801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22" name="Plassholder for bilde 12">
            <a:extLst>
              <a:ext uri="{FF2B5EF4-FFF2-40B4-BE49-F238E27FC236}">
                <a16:creationId xmlns:a16="http://schemas.microsoft.com/office/drawing/2014/main" id="{1ACFA19C-DCAB-D34E-8F67-B2CD7088C77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546059" y="1982326"/>
            <a:ext cx="1798014" cy="179801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23" name="Plassholder for bilde 12">
            <a:extLst>
              <a:ext uri="{FF2B5EF4-FFF2-40B4-BE49-F238E27FC236}">
                <a16:creationId xmlns:a16="http://schemas.microsoft.com/office/drawing/2014/main" id="{1CF0B6D4-60E6-174A-A728-51AF6D2B1CD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8731" y="1982326"/>
            <a:ext cx="1798014" cy="179801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394B0F56-9A12-C847-806B-228682A7D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DF3C68BA-B43B-EB45-9052-2EC2F0D9F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6" name="Plassholder for tekst 5"/>
          <p:cNvSpPr>
            <a:spLocks noGrp="1"/>
          </p:cNvSpPr>
          <p:nvPr>
            <p:ph type="body" sz="quarter" idx="27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772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-1"/>
            <a:ext cx="4500562" cy="6876000"/>
          </a:xfrm>
          <a:prstGeom prst="rect">
            <a:avLst/>
          </a:prstGeom>
        </p:spPr>
        <p:txBody>
          <a:bodyPr wrap="none" tIns="288000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seier</a:t>
            </a:r>
            <a:r>
              <a:rPr lang="en-US"/>
              <a:t> </a:t>
            </a:r>
            <a:r>
              <a:rPr lang="en-US" err="1"/>
              <a:t>noko</a:t>
            </a:r>
            <a:r>
              <a:rPr lang="en-US"/>
              <a:t> om </a:t>
            </a:r>
            <a:r>
              <a:rPr lang="en-US" err="1"/>
              <a:t>sitatet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endParaRPr lang="en-US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Namn</a:t>
            </a:r>
            <a:r>
              <a:rPr lang="en-US"/>
              <a:t>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5868987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«Lorem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mi </a:t>
            </a:r>
            <a:r>
              <a:rPr lang="en-US" err="1"/>
              <a:t>viverra</a:t>
            </a:r>
            <a:r>
              <a:rPr lang="en-US"/>
              <a:t> in.»</a:t>
            </a:r>
          </a:p>
        </p:txBody>
      </p:sp>
      <p:pic>
        <p:nvPicPr>
          <p:cNvPr id="11" name="Bilde 6">
            <a:extLst>
              <a:ext uri="{FF2B5EF4-FFF2-40B4-BE49-F238E27FC236}">
                <a16:creationId xmlns:a16="http://schemas.microsoft.com/office/drawing/2014/main" id="{B7C8BDF8-B76E-2545-A5EF-6580D2150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015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seier</a:t>
            </a:r>
            <a:r>
              <a:rPr lang="en-US"/>
              <a:t> </a:t>
            </a:r>
            <a:r>
              <a:rPr lang="en-US" err="1"/>
              <a:t>noko</a:t>
            </a:r>
            <a:r>
              <a:rPr lang="en-US"/>
              <a:t> om </a:t>
            </a:r>
            <a:r>
              <a:rPr lang="en-US" err="1"/>
              <a:t>sitatet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endParaRPr lang="en-US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Namn</a:t>
            </a:r>
            <a:r>
              <a:rPr lang="en-US"/>
              <a:t>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8569324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«Lorem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mi </a:t>
            </a:r>
            <a:r>
              <a:rPr lang="en-US" err="1"/>
              <a:t>viverra</a:t>
            </a:r>
            <a:r>
              <a:rPr lang="en-US"/>
              <a:t>.»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B7FA8CA-D28C-CD40-AFE7-17E126565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+utfallande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tIns="3744000" rIns="2880000"/>
          <a:lstStyle>
            <a:lvl1pPr marL="0" indent="0" algn="r">
              <a:buNone/>
              <a:defRPr sz="1600"/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DB49DAF-7A6D-7E48-8633-20D3E9FB2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4373916" cy="249299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Namn</a:t>
            </a:r>
            <a:r>
              <a:rPr lang="en-US"/>
              <a:t>, stilling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4B440FD-E12F-AB4E-B103-B5880025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327355"/>
            <a:ext cx="4384674" cy="320959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«Lorem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mi </a:t>
            </a:r>
            <a:r>
              <a:rPr lang="en-US" err="1"/>
              <a:t>viverr</a:t>
            </a:r>
            <a:r>
              <a:rPr lang="en-US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52677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r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26531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Takk</a:t>
            </a:r>
            <a:r>
              <a:rPr lang="en-US"/>
              <a:t> for </a:t>
            </a:r>
            <a:r>
              <a:rPr lang="en-US" err="1"/>
              <a:t>oss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713986-C327-F649-9219-6FBFF999C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689BA7D-2DFE-DA40-9CC3-CE4E58792E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4026659"/>
            <a:ext cx="6769099" cy="1758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Telefon</a:t>
            </a:r>
            <a:r>
              <a:rPr lang="en-US"/>
              <a:t> 05557</a:t>
            </a:r>
          </a:p>
          <a:p>
            <a:r>
              <a:rPr lang="en-US"/>
              <a:t>E-post namn@vlfk.no</a:t>
            </a:r>
          </a:p>
          <a:p>
            <a:r>
              <a:rPr lang="en-US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154468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86865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AE5B8DA-6811-1C4B-AAA3-70C75204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2547" y="727549"/>
            <a:ext cx="5963910" cy="563231"/>
          </a:xfrm>
          <a:prstGeom prst="rect">
            <a:avLst/>
          </a:prstGeom>
        </p:spPr>
        <p:txBody>
          <a:bodyPr wrap="square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5DB5F6-E128-C744-9555-30ACF5B612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2546" y="2199035"/>
            <a:ext cx="5858229" cy="32144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Courier New" panose="02070309020205020404" pitchFamily="49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1887339-971C-7946-A2A9-413F10198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422545" y="1266966"/>
            <a:ext cx="5963911" cy="410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73389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-4652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10358916" cy="318156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7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månad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namn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stad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E435173-C479-4509-B76E-25CBDEE2A4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80474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8EBC492-C6CB-C240-B3C7-393C80D33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10358916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10358916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54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månad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namn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stad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8455DCE-2CDB-4363-9693-AD2B53F98B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403902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8" y="3821618"/>
            <a:ext cx="10358915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10358916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54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månad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namn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stad</a:t>
            </a:r>
            <a:endParaRPr lang="en-US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80325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07C8C8B-4FDF-3840-AF16-7C2896569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2718394"/>
            <a:ext cx="6300787" cy="70634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Presentasjonstittel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0FC77050-3B6C-AE43-B607-E0A39D7B60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9512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vestlandfylke.no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748078D-EAAB-5C41-8D1F-B07C9D4C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859" y="6172912"/>
            <a:ext cx="448992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månad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namn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0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AADF178-4BBE-49CE-B9C3-298E3AAB2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10384228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Kapittelside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E7B972F-EB25-204C-8DB6-496FF02AC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8265" y="0"/>
            <a:ext cx="12183735" cy="6858000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10375682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Kapittelside</a:t>
            </a:r>
            <a:endParaRPr lang="en-US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ete_engels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99" y="2497996"/>
            <a:ext cx="5365751" cy="1474556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483878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_engel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9586" y="6018335"/>
            <a:ext cx="1480608" cy="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34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9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F05DF3-D68B-00C2-B795-6134C9771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76F97D-F85D-CAAD-EC25-344CEBA57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35A5DF-2357-3D83-AACD-A3AEFBF2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6AAF26-C97E-EE92-0BC4-1A414311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D814B-112E-9871-EB68-4DAA2678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14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A7CAF74-6A7A-524F-9BF9-55AC3F9441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323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Courier New" panose="02070309020205020404" pitchFamily="49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9E6E7D-150F-AD41-ABB8-F10900F64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7614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46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896A5C-9D5C-77DD-663B-D29645DF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5590D3-DC75-496F-2603-999F049FA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65EE05-E827-8DD0-D124-F1079987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2E17EA-38B0-1314-893C-29F836A3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880309-21BC-56A4-A051-49F892F5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523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6ECFB-6760-147A-F756-AB2E503B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8DC3EC-F621-52EB-90B7-46F76E961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261B5E-B4EF-31F0-9772-63DACEC2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280209-8644-2E44-F6AA-B63E202E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CDBCA5-CAFD-56C1-0E00-69571499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258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6E2056-772F-D7A9-5E55-8B2D11B6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BC13D2-2BA4-D765-E090-47A122AF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DD56BB9-17D2-3657-CDF8-85EE58B63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F42B5E2-4997-554E-705A-7FF60F86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B50BE32-B30C-326F-C7FB-E49179FC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602D81C-E4F4-A0AE-1649-D1C07A8E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396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81D3C7-6379-9B01-3936-8ACFD9A5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F7AD41-CFF1-E344-7378-2F687E5D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C8A806-3AF2-CB75-1EAB-8CD6EF293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9F02BD-1544-AACC-3051-C83A46ED3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C26F956-3D02-4C58-7BCA-066F1B30A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AC4EB23-B6BC-75F3-CF75-F7420FDA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6544877-D394-F508-DAAF-4440BAF7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A78239-29B8-48C6-2B3C-A872F027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86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343E99-D29D-AB79-AE15-56967010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EFAF2D-26ED-5E7D-6496-8F8BBE84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9CAA550-DF50-4B6A-7F59-99567271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74FA67F-99FA-432F-AD23-99256FF7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405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F9BF2B-B19F-B346-6DDD-0938300F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C9E097E-01A2-AB9C-96B3-14BA1C74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AEB31D7-B782-542A-7BE3-82C72430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004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5C3813-A423-24F5-47FA-EE8F6B0C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A7697A-392D-7BDA-EA9A-0233D01CC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61EBA3-C9A0-956E-1794-37A8022FF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0D95CF2-B58A-ECC5-533E-7083A910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40CCB15-653F-B9AF-906E-89428ABF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21A73B-AE74-28A0-C216-1F31558C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755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848A3C-4C18-CC6F-070F-FE64A74E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FE0D6CD-4E68-9B25-E264-ABA6F7D5D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FD344F-CE6B-A9AA-E064-44F84757A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1E9FB6-F3CE-64FE-4E92-0457B602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86019D-E9E6-089E-9E22-1A79098E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2C08D50-BECA-FF24-EE9A-9D51427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458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F44286-37E1-B02D-4BA5-D7B9D7B9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347BDE4-EFDE-3B86-4A39-FEFC43980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3635F0-D8C9-372E-317E-FA84750C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78EE84-344B-AFB1-9045-C6B080F7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948B88-3D67-7A43-F666-8756A229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910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0EE6AC6-E40A-971C-C976-EFD1FE72E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B050B59-51CE-CF71-283A-2BE84E746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97A54-B53F-59A0-B5EB-B59195F0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9B336E-9D5A-2399-837C-9F54F97B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2E036F-D6FA-144D-F50F-62F275DC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9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1" y="0"/>
            <a:ext cx="6311900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6F943B-46A7-C241-81D1-88D01A82F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5" y="2199035"/>
            <a:ext cx="4500562" cy="34193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FE92C00-9341-3144-AF9C-192D531D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087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274688"/>
            <a:ext cx="451132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8219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311900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EE4B8E7-CA86-3047-9EAB-BEC9AF583F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013" y="2199035"/>
            <a:ext cx="4068762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4EAA71E3-B715-8A4D-8D92-CC68790F7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230270" y="1274688"/>
            <a:ext cx="414530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14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2bilet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3428999"/>
          </a:xfrm>
          <a:prstGeom prst="rect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1438" y="3429001"/>
            <a:ext cx="4500562" cy="3428999"/>
          </a:xfrm>
          <a:prstGeom prst="rect">
            <a:avLst/>
          </a:prstGeom>
        </p:spPr>
        <p:txBody>
          <a:bodyPr tIns="540000" anchor="t" anchorCtr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68F0CA92-F4DD-5D47-A4DA-A4733A762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CC1883-3AE8-5A4F-B7F5-CFA920DE2D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6300787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C8FFAFDE-F29B-C848-A8CD-76F626904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68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3475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2bilet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3428999"/>
          </a:xfrm>
          <a:prstGeom prst="rect">
            <a:avLst/>
          </a:prstGeom>
        </p:spPr>
        <p:txBody>
          <a:bodyPr tIns="54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1"/>
            <a:ext cx="4500562" cy="3428999"/>
          </a:xfrm>
          <a:prstGeom prst="rect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BAC5024-7716-A34B-A73F-22267550F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1788" y="727549"/>
            <a:ext cx="599644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D9AECE-C302-C645-A30F-4420DF321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1788" y="2199035"/>
            <a:ext cx="586898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endParaRPr lang="en-GB"/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E3BA83EA-E86A-484D-AEC2-45E24F2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5411788" y="1274688"/>
            <a:ext cx="599644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3408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85DD8909-428D-E543-AB62-3E00682CE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tekst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1FD44404-0E8B-A746-B9D7-CF98E82178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0" y="2240969"/>
            <a:ext cx="5400675" cy="3172491"/>
          </a:xfrm>
          <a:prstGeom prst="rect">
            <a:avLst/>
          </a:prstGeom>
        </p:spPr>
        <p:txBody>
          <a:bodyPr tIns="36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B441042B-5173-1D45-A072-2B7E8FA5D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69549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0335F0-352E-9244-85DA-D7C3730B4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</a:t>
            </a:r>
            <a:endParaRPr lang="nb-NO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4E7C5A1-D2EB-7046-AFAA-E129A45E5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6955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652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3718F5-4B85-364F-B5A9-C8797DC816A6}" type="datetime1">
              <a:rPr lang="nb-NO" smtClean="0"/>
              <a:t>13.02.2024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15" r:id="rId4"/>
    <p:sldLayoutId id="2147483716" r:id="rId5"/>
    <p:sldLayoutId id="2147483717" r:id="rId6"/>
    <p:sldLayoutId id="2147483718" r:id="rId7"/>
    <p:sldLayoutId id="2147483720" r:id="rId8"/>
    <p:sldLayoutId id="2147483711" r:id="rId9"/>
    <p:sldLayoutId id="2147483713" r:id="rId10"/>
    <p:sldLayoutId id="2147483719" r:id="rId11"/>
    <p:sldLayoutId id="2147483691" r:id="rId12"/>
    <p:sldLayoutId id="2147483714" r:id="rId13"/>
    <p:sldLayoutId id="2147483707" r:id="rId14"/>
    <p:sldLayoutId id="2147483708" r:id="rId15"/>
    <p:sldLayoutId id="2147483709" r:id="rId16"/>
    <p:sldLayoutId id="2147483721" r:id="rId17"/>
    <p:sldLayoutId id="2147483712" r:id="rId18"/>
    <p:sldLayoutId id="2147483722" r:id="rId19"/>
    <p:sldLayoutId id="2147483703" r:id="rId20"/>
    <p:sldLayoutId id="2147483725" r:id="rId21"/>
    <p:sldLayoutId id="2147483674" r:id="rId22"/>
    <p:sldLayoutId id="2147483688" r:id="rId23"/>
    <p:sldLayoutId id="2147483710" r:id="rId24"/>
    <p:sldLayoutId id="2147483727" r:id="rId25"/>
    <p:sldLayoutId id="2147483740" r:id="rId26"/>
    <p:sldLayoutId id="2147483739" r:id="rId27"/>
    <p:sldLayoutId id="2147483741" r:id="rId28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200" b="0" i="0" kern="1200" baseline="0">
          <a:solidFill>
            <a:srgbClr val="00000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869" userDrawn="1">
          <p15:clr>
            <a:srgbClr val="F26B43"/>
          </p15:clr>
        </p15:guide>
        <p15:guide id="11" pos="574" userDrawn="1">
          <p15:clr>
            <a:srgbClr val="F26B43"/>
          </p15:clr>
        </p15:guide>
        <p15:guide id="12" pos="1141" userDrawn="1">
          <p15:clr>
            <a:srgbClr val="F26B43"/>
          </p15:clr>
        </p15:guide>
        <p15:guide id="13" pos="1436" userDrawn="1">
          <p15:clr>
            <a:srgbClr val="F26B43"/>
          </p15:clr>
        </p15:guide>
        <p15:guide id="14" pos="1708" userDrawn="1">
          <p15:clr>
            <a:srgbClr val="F26B43"/>
          </p15:clr>
        </p15:guide>
        <p15:guide id="15" pos="2003" userDrawn="1">
          <p15:clr>
            <a:srgbClr val="F26B43"/>
          </p15:clr>
        </p15:guide>
        <p15:guide id="16" pos="2275" userDrawn="1">
          <p15:clr>
            <a:srgbClr val="F26B43"/>
          </p15:clr>
        </p15:guide>
        <p15:guide id="17" pos="2570" userDrawn="1">
          <p15:clr>
            <a:srgbClr val="F26B43"/>
          </p15:clr>
        </p15:guide>
        <p15:guide id="18" pos="2842" userDrawn="1">
          <p15:clr>
            <a:srgbClr val="F26B43"/>
          </p15:clr>
        </p15:guide>
        <p15:guide id="19" pos="3137" userDrawn="1">
          <p15:clr>
            <a:srgbClr val="F26B43"/>
          </p15:clr>
        </p15:guide>
        <p15:guide id="20" pos="3409" userDrawn="1">
          <p15:clr>
            <a:srgbClr val="F26B43"/>
          </p15:clr>
        </p15:guide>
        <p15:guide id="21" pos="3704" userDrawn="1">
          <p15:clr>
            <a:srgbClr val="F26B43"/>
          </p15:clr>
        </p15:guide>
        <p15:guide id="22" pos="3976" userDrawn="1">
          <p15:clr>
            <a:srgbClr val="F26B43"/>
          </p15:clr>
        </p15:guide>
        <p15:guide id="23" pos="4271" userDrawn="1">
          <p15:clr>
            <a:srgbClr val="F26B43"/>
          </p15:clr>
        </p15:guide>
        <p15:guide id="24" pos="4543" userDrawn="1">
          <p15:clr>
            <a:srgbClr val="F26B43"/>
          </p15:clr>
        </p15:guide>
        <p15:guide id="25" pos="4838" userDrawn="1">
          <p15:clr>
            <a:srgbClr val="F26B43"/>
          </p15:clr>
        </p15:guide>
        <p15:guide id="26" pos="5110" userDrawn="1">
          <p15:clr>
            <a:srgbClr val="F26B43"/>
          </p15:clr>
        </p15:guide>
        <p15:guide id="27" pos="5405" userDrawn="1">
          <p15:clr>
            <a:srgbClr val="F26B43"/>
          </p15:clr>
        </p15:guide>
        <p15:guide id="28" pos="5677" userDrawn="1">
          <p15:clr>
            <a:srgbClr val="F26B43"/>
          </p15:clr>
        </p15:guide>
        <p15:guide id="29" pos="5972" userDrawn="1">
          <p15:clr>
            <a:srgbClr val="F26B43"/>
          </p15:clr>
        </p15:guide>
        <p15:guide id="30" pos="6244" userDrawn="1">
          <p15:clr>
            <a:srgbClr val="F26B43"/>
          </p15:clr>
        </p15:guide>
        <p15:guide id="31" pos="6539" userDrawn="1">
          <p15:clr>
            <a:srgbClr val="F26B43"/>
          </p15:clr>
        </p15:guide>
        <p15:guide id="32" pos="6811" userDrawn="1">
          <p15:clr>
            <a:srgbClr val="F26B43"/>
          </p15:clr>
        </p15:guide>
        <p15:guide id="33" pos="71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272F19-F909-D350-C8BB-968CBC49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981F10-EA3A-1C16-36BD-67757FAAC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4AC6B7-7FF2-E084-C832-AAD46CC6E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52FE-2BD7-4717-9379-E1DD94AB8759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70F3DD-BEAB-0D05-4AF6-470ABADBE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802EA9-EEB8-B4FA-A3F0-57B994F52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4BDB-F32F-4237-8CDE-F6D7DB28B8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5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bptR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629B7B0-C9F5-4BA6-B1B8-51989437D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328" y="2709197"/>
            <a:ext cx="11413344" cy="4148803"/>
          </a:xfrm>
        </p:spPr>
        <p:txBody>
          <a:bodyPr/>
          <a:lstStyle/>
          <a:p>
            <a:pPr algn="ctr"/>
            <a:r>
              <a:rPr lang="nn-NO" sz="6600" dirty="0" err="1"/>
              <a:t>Tverrsektorielt</a:t>
            </a:r>
            <a:r>
              <a:rPr lang="nn-NO" sz="6600" dirty="0"/>
              <a:t> samarbeid</a:t>
            </a:r>
          </a:p>
          <a:p>
            <a:pPr algn="ctr"/>
            <a:r>
              <a:rPr lang="nn-NO" sz="6600" dirty="0"/>
              <a:t>18-24 år </a:t>
            </a:r>
          </a:p>
          <a:p>
            <a:pPr algn="ctr"/>
            <a:r>
              <a:rPr lang="nn-NO" sz="3200" dirty="0"/>
              <a:t>Bergen fengsel, Bjørgvin fengsel, </a:t>
            </a:r>
            <a:r>
              <a:rPr lang="nn-NO" sz="3200" dirty="0" err="1"/>
              <a:t>Ungdomsenheten</a:t>
            </a:r>
            <a:r>
              <a:rPr lang="nn-NO" sz="3200" dirty="0"/>
              <a:t> og oppfølgingsklassen  Fossane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FD60CB8-4E6A-4769-A7F7-3EE132C747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D043D2-4B56-BEA6-AEB9-E581548A70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51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32B51-F390-AAC0-6665-80E1AA8A79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en-US" dirty="0" err="1">
                <a:latin typeface="Roboto Slab"/>
                <a:ea typeface="Roboto Slab"/>
                <a:cs typeface="Roboto Slab"/>
              </a:rPr>
              <a:t>Kontaktbetjentmøte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45C36-469E-6AAB-3D2E-B46791E848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225" y="2137389"/>
            <a:ext cx="9691705" cy="3214424"/>
          </a:xfrm>
        </p:spPr>
        <p:txBody>
          <a:bodyPr/>
          <a:lstStyle/>
          <a:p>
            <a:r>
              <a:rPr lang="en-US" sz="2400" b="1" dirty="0" err="1"/>
              <a:t>Morgenmøte</a:t>
            </a:r>
            <a:r>
              <a:rPr lang="en-US" sz="2400" dirty="0"/>
              <a:t> </a:t>
            </a:r>
          </a:p>
          <a:p>
            <a:r>
              <a:rPr lang="en-US" sz="2400" dirty="0"/>
              <a:t>En gang </a:t>
            </a:r>
            <a:r>
              <a:rPr lang="en-US" sz="2400" dirty="0" err="1"/>
              <a:t>ukentlig</a:t>
            </a:r>
            <a:r>
              <a:rPr lang="en-US" sz="2400" dirty="0"/>
              <a:t> med </a:t>
            </a:r>
            <a:r>
              <a:rPr lang="en-US" sz="2400" dirty="0" err="1"/>
              <a:t>sosialkonsulent</a:t>
            </a:r>
            <a:r>
              <a:rPr lang="en-US" sz="2400" dirty="0"/>
              <a:t> </a:t>
            </a:r>
          </a:p>
          <a:p>
            <a:r>
              <a:rPr lang="en-US" sz="2400" dirty="0"/>
              <a:t>Vi </a:t>
            </a:r>
            <a:r>
              <a:rPr lang="en-US" sz="2400" dirty="0" err="1"/>
              <a:t>snakker</a:t>
            </a:r>
            <a:r>
              <a:rPr lang="en-US" sz="2400" dirty="0"/>
              <a:t> om </a:t>
            </a:r>
            <a:r>
              <a:rPr lang="en-US" sz="2400" dirty="0" err="1"/>
              <a:t>innsatte</a:t>
            </a:r>
            <a:r>
              <a:rPr lang="en-US" sz="2400" dirty="0"/>
              <a:t> der </a:t>
            </a:r>
            <a:r>
              <a:rPr lang="en-US" sz="2400" dirty="0" err="1"/>
              <a:t>kontaktbetjent</a:t>
            </a:r>
            <a:r>
              <a:rPr lang="en-US" sz="2400" dirty="0"/>
              <a:t> er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stede</a:t>
            </a:r>
            <a:endParaRPr lang="en-US" sz="2400" dirty="0"/>
          </a:p>
          <a:p>
            <a:r>
              <a:rPr lang="en-US" sz="2400" dirty="0" err="1"/>
              <a:t>Enig</a:t>
            </a:r>
            <a:r>
              <a:rPr lang="en-US" sz="2400" dirty="0"/>
              <a:t> om å </a:t>
            </a:r>
            <a:r>
              <a:rPr lang="en-US" sz="2400" dirty="0" err="1"/>
              <a:t>prioritere</a:t>
            </a:r>
            <a:r>
              <a:rPr lang="en-US" sz="2400" dirty="0"/>
              <a:t> </a:t>
            </a:r>
            <a:r>
              <a:rPr lang="en-US" sz="2400" dirty="0" err="1"/>
              <a:t>unge</a:t>
            </a:r>
            <a:endParaRPr lang="en-US" sz="2400" dirty="0"/>
          </a:p>
          <a:p>
            <a:r>
              <a:rPr lang="en-US" sz="2400" dirty="0" err="1"/>
              <a:t>Miljøfagarbeider</a:t>
            </a:r>
            <a:r>
              <a:rPr lang="en-US" sz="2400" dirty="0"/>
              <a:t> og </a:t>
            </a:r>
            <a:r>
              <a:rPr lang="en-US" sz="2400" dirty="0" err="1"/>
              <a:t>rådgiver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skolen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8491F-FFF7-2D40-6DDD-7EB538E5AC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7B843-D28D-562B-651F-6179245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314739"/>
            <a:ext cx="9601200" cy="14859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Hvordan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jobber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vi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tverrsektorielt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 </a:t>
            </a: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nb-NO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2B270CBE-6304-1B14-E9FB-CBD09EC102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40013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464211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665497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2473614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3772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73857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5350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0402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8077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7219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922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691910119"/>
                  </a:ext>
                </a:extLst>
              </a:tr>
            </a:tbl>
          </a:graphicData>
        </a:graphic>
      </p:graphicFrame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153720B-63FA-13A7-7B13-A111B521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71949"/>
              </p:ext>
            </p:extLst>
          </p:nvPr>
        </p:nvGraphicFramePr>
        <p:xfrm>
          <a:off x="1242107" y="939877"/>
          <a:ext cx="9356602" cy="515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343">
                  <a:extLst>
                    <a:ext uri="{9D8B030D-6E8A-4147-A177-3AD203B41FA5}">
                      <a16:colId xmlns:a16="http://schemas.microsoft.com/office/drawing/2014/main" val="752516167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val="4169405867"/>
                    </a:ext>
                  </a:extLst>
                </a:gridCol>
                <a:gridCol w="895510">
                  <a:extLst>
                    <a:ext uri="{9D8B030D-6E8A-4147-A177-3AD203B41FA5}">
                      <a16:colId xmlns:a16="http://schemas.microsoft.com/office/drawing/2014/main" val="298875930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081767656"/>
                    </a:ext>
                  </a:extLst>
                </a:gridCol>
                <a:gridCol w="886728">
                  <a:extLst>
                    <a:ext uri="{9D8B030D-6E8A-4147-A177-3AD203B41FA5}">
                      <a16:colId xmlns:a16="http://schemas.microsoft.com/office/drawing/2014/main" val="4074988544"/>
                    </a:ext>
                  </a:extLst>
                </a:gridCol>
              </a:tblGrid>
              <a:tr h="16976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Bergen (HS)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Ungd.enhet</a:t>
                      </a:r>
                      <a:endParaRPr lang="nb-NO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Bjørgvin (LS)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Fossane-overføring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238339981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Ansvarsgruppemøter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8133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Individuell </a:t>
                      </a:r>
                      <a:r>
                        <a:rPr lang="nn-NO" sz="1800" b="0" i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tilpasning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51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Ungdomsteam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876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Kontaktbetjentmøter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3352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pPr algn="ctr"/>
                      <a:r>
                        <a:rPr lang="nn-NO" sz="2400" b="1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U25</a:t>
                      </a:r>
                      <a:endParaRPr lang="nb-NO" sz="2400" b="1" i="0" kern="12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72350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b-NO"/>
                        <a:t>Tverretatlig samarbeidsmøter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(</a:t>
                      </a:r>
                      <a:r>
                        <a:rPr lang="nb-NO" err="1"/>
                        <a:t>X</a:t>
                      </a:r>
                      <a:r>
                        <a:rPr lang="nb-NO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0896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Etisk råd / feltsamtaler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0048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231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B654D5B-580B-DBA5-3D37-8E73CB8204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1148497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08827406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695407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Antall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Aktivitet 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Annet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8002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3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Frigang til ordinær skole eller oppfølgingsklassen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 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142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1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Frigang til lære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Telemontør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8606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1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Frigang til høgskole / universitet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 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5646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2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Påbygg / Vg3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 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2964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1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Vg1 Bygg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 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3105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1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Vg2 Bygg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 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372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2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Kurs / grunnleggende norsk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 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3933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2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Fellesfag – yrkesfag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 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0553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1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Ufør - rusbehandling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" kern="100">
                          <a:effectLst/>
                        </a:rPr>
                        <a:t> </a:t>
                      </a:r>
                      <a:endParaRPr lang="nb-NO" sz="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12112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9041B5E9-C65B-1E01-7D3C-D1925B0D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15005"/>
              </p:ext>
            </p:extLst>
          </p:nvPr>
        </p:nvGraphicFramePr>
        <p:xfrm>
          <a:off x="739739" y="2874379"/>
          <a:ext cx="7672252" cy="35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485">
                  <a:extLst>
                    <a:ext uri="{9D8B030D-6E8A-4147-A177-3AD203B41FA5}">
                      <a16:colId xmlns:a16="http://schemas.microsoft.com/office/drawing/2014/main" val="1298992233"/>
                    </a:ext>
                  </a:extLst>
                </a:gridCol>
                <a:gridCol w="5977767">
                  <a:extLst>
                    <a:ext uri="{9D8B030D-6E8A-4147-A177-3AD203B41FA5}">
                      <a16:colId xmlns:a16="http://schemas.microsoft.com/office/drawing/2014/main" val="2279545117"/>
                    </a:ext>
                  </a:extLst>
                </a:gridCol>
              </a:tblGrid>
              <a:tr h="353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Antall</a:t>
                      </a:r>
                      <a:endParaRPr lang="nb-NO" sz="16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err="1">
                          <a:effectLst/>
                        </a:rPr>
                        <a:t>Aktivitet</a:t>
                      </a:r>
                      <a:r>
                        <a:rPr lang="en-GB" sz="1600" kern="100">
                          <a:effectLst/>
                        </a:rPr>
                        <a:t> </a:t>
                      </a:r>
                      <a:endParaRPr lang="nb-NO" sz="16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353092"/>
                  </a:ext>
                </a:extLst>
              </a:tr>
              <a:tr h="40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3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 err="1">
                          <a:effectLst/>
                        </a:rPr>
                        <a:t>Frigang</a:t>
                      </a:r>
                      <a:r>
                        <a:rPr lang="en-GB" sz="2000" kern="100" dirty="0">
                          <a:effectLst/>
                        </a:rPr>
                        <a:t> </a:t>
                      </a:r>
                      <a:r>
                        <a:rPr lang="en-GB" sz="2000" kern="100" dirty="0" err="1">
                          <a:effectLst/>
                        </a:rPr>
                        <a:t>til</a:t>
                      </a:r>
                      <a:r>
                        <a:rPr lang="en-GB" sz="2000" kern="100" dirty="0">
                          <a:effectLst/>
                        </a:rPr>
                        <a:t> </a:t>
                      </a:r>
                      <a:r>
                        <a:rPr lang="en-GB" sz="2000" kern="100" dirty="0" err="1">
                          <a:effectLst/>
                        </a:rPr>
                        <a:t>ordinær</a:t>
                      </a:r>
                      <a:r>
                        <a:rPr lang="en-GB" sz="2000" kern="100" dirty="0">
                          <a:effectLst/>
                        </a:rPr>
                        <a:t> </a:t>
                      </a:r>
                      <a:r>
                        <a:rPr lang="en-GB" sz="2000" kern="100" dirty="0" err="1">
                          <a:effectLst/>
                        </a:rPr>
                        <a:t>skole</a:t>
                      </a:r>
                      <a:r>
                        <a:rPr lang="en-GB" sz="2000" kern="100" dirty="0">
                          <a:effectLst/>
                        </a:rPr>
                        <a:t> </a:t>
                      </a:r>
                      <a:r>
                        <a:rPr lang="en-GB" sz="2000" kern="100" dirty="0" err="1">
                          <a:effectLst/>
                        </a:rPr>
                        <a:t>eller</a:t>
                      </a:r>
                      <a:r>
                        <a:rPr lang="en-GB" sz="2000" kern="100" dirty="0">
                          <a:effectLst/>
                        </a:rPr>
                        <a:t> </a:t>
                      </a:r>
                      <a:r>
                        <a:rPr lang="en-GB" sz="2000" kern="100" dirty="0" err="1">
                          <a:effectLst/>
                        </a:rPr>
                        <a:t>oppfølgingsklassen</a:t>
                      </a:r>
                      <a:endParaRPr lang="nb-NO" sz="20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744006"/>
                  </a:ext>
                </a:extLst>
              </a:tr>
              <a:tr h="353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1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Frigang til lære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906707"/>
                  </a:ext>
                </a:extLst>
              </a:tr>
              <a:tr h="251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1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err="1">
                          <a:effectLst/>
                        </a:rPr>
                        <a:t>Frigang</a:t>
                      </a:r>
                      <a:r>
                        <a:rPr lang="en-GB" sz="2000" kern="100">
                          <a:effectLst/>
                        </a:rPr>
                        <a:t> </a:t>
                      </a:r>
                      <a:r>
                        <a:rPr lang="en-GB" sz="2000" kern="100" err="1">
                          <a:effectLst/>
                        </a:rPr>
                        <a:t>til</a:t>
                      </a:r>
                      <a:r>
                        <a:rPr lang="en-GB" sz="2000" kern="100">
                          <a:effectLst/>
                        </a:rPr>
                        <a:t> </a:t>
                      </a:r>
                      <a:r>
                        <a:rPr lang="en-GB" sz="2000" kern="100" err="1">
                          <a:effectLst/>
                        </a:rPr>
                        <a:t>høgskole</a:t>
                      </a:r>
                      <a:r>
                        <a:rPr lang="en-GB" sz="2000" kern="100">
                          <a:effectLst/>
                        </a:rPr>
                        <a:t> / </a:t>
                      </a:r>
                      <a:r>
                        <a:rPr lang="en-GB" sz="2000" kern="100" err="1">
                          <a:effectLst/>
                        </a:rPr>
                        <a:t>universitet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5994850"/>
                  </a:ext>
                </a:extLst>
              </a:tr>
              <a:tr h="353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2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Påbygg / Vg3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606719"/>
                  </a:ext>
                </a:extLst>
              </a:tr>
              <a:tr h="353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1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Vg1 Bygg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360198"/>
                  </a:ext>
                </a:extLst>
              </a:tr>
              <a:tr h="353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1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Vg2 Bygg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914760"/>
                  </a:ext>
                </a:extLst>
              </a:tr>
              <a:tr h="353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2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Kurs / grunnleggende norsk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693688"/>
                  </a:ext>
                </a:extLst>
              </a:tr>
              <a:tr h="353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2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Fellesfag – yrkesfag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11188"/>
                  </a:ext>
                </a:extLst>
              </a:tr>
              <a:tr h="353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1</a:t>
                      </a:r>
                      <a:endParaRPr lang="nb-NO" sz="20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 err="1">
                          <a:effectLst/>
                        </a:rPr>
                        <a:t>Ufør</a:t>
                      </a:r>
                      <a:r>
                        <a:rPr lang="en-GB" sz="2000" kern="100" dirty="0">
                          <a:effectLst/>
                        </a:rPr>
                        <a:t> - </a:t>
                      </a:r>
                      <a:r>
                        <a:rPr lang="en-GB" sz="2000" kern="100" dirty="0" err="1">
                          <a:effectLst/>
                        </a:rPr>
                        <a:t>rusbehandling</a:t>
                      </a:r>
                      <a:endParaRPr lang="nb-NO" sz="20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47540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946705E8-007F-A191-1186-057D77A44C2B}"/>
              </a:ext>
            </a:extLst>
          </p:cNvPr>
          <p:cNvSpPr txBox="1"/>
          <p:nvPr/>
        </p:nvSpPr>
        <p:spPr>
          <a:xfrm>
            <a:off x="-143691" y="783772"/>
            <a:ext cx="3827417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nb-NO" sz="4400" dirty="0"/>
              <a:t>U25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69803D2-AF6A-4FE5-4492-AE507CD6B603}"/>
              </a:ext>
            </a:extLst>
          </p:cNvPr>
          <p:cNvSpPr txBox="1"/>
          <p:nvPr/>
        </p:nvSpPr>
        <p:spPr>
          <a:xfrm>
            <a:off x="8157681" y="496515"/>
            <a:ext cx="3554859" cy="25853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i="1" dirty="0"/>
              <a:t>«[...]Utdanningsdirektoratet om å utrede hvilke hindringer og muligheter som finnes for</a:t>
            </a:r>
          </a:p>
          <a:p>
            <a:r>
              <a:rPr lang="nb-NO" i="1" dirty="0"/>
              <a:t>tverrsektorielt samarbeid, for aldersgruppen 18–24 år, samt velferdstjenestenes deltakelse</a:t>
            </a:r>
          </a:p>
          <a:p>
            <a:r>
              <a:rPr lang="nb-NO" i="1" dirty="0"/>
              <a:t>før, under og etter straffegjennomføring.»</a:t>
            </a:r>
          </a:p>
          <a:p>
            <a:endParaRPr lang="nb-NO" dirty="0" err="1"/>
          </a:p>
        </p:txBody>
      </p:sp>
    </p:spTree>
    <p:extLst>
      <p:ext uri="{BB962C8B-B14F-4D97-AF65-F5344CB8AC3E}">
        <p14:creationId xmlns:p14="http://schemas.microsoft.com/office/powerpoint/2010/main" val="286025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7B843-D28D-562B-651F-6179245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314739"/>
            <a:ext cx="9601200" cy="14859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Hvordan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jobber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vi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tverrsektorielt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 </a:t>
            </a: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nb-NO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2B270CBE-6304-1B14-E9FB-CBD09EC102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40013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464211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665497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2473614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3772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73857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5350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0402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8077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7219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922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691910119"/>
                  </a:ext>
                </a:extLst>
              </a:tr>
            </a:tbl>
          </a:graphicData>
        </a:graphic>
      </p:graphicFrame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153720B-63FA-13A7-7B13-A111B521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46433"/>
              </p:ext>
            </p:extLst>
          </p:nvPr>
        </p:nvGraphicFramePr>
        <p:xfrm>
          <a:off x="688369" y="1057689"/>
          <a:ext cx="9356602" cy="515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343">
                  <a:extLst>
                    <a:ext uri="{9D8B030D-6E8A-4147-A177-3AD203B41FA5}">
                      <a16:colId xmlns:a16="http://schemas.microsoft.com/office/drawing/2014/main" val="752516167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val="4169405867"/>
                    </a:ext>
                  </a:extLst>
                </a:gridCol>
                <a:gridCol w="895510">
                  <a:extLst>
                    <a:ext uri="{9D8B030D-6E8A-4147-A177-3AD203B41FA5}">
                      <a16:colId xmlns:a16="http://schemas.microsoft.com/office/drawing/2014/main" val="298875930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081767656"/>
                    </a:ext>
                  </a:extLst>
                </a:gridCol>
                <a:gridCol w="886728">
                  <a:extLst>
                    <a:ext uri="{9D8B030D-6E8A-4147-A177-3AD203B41FA5}">
                      <a16:colId xmlns:a16="http://schemas.microsoft.com/office/drawing/2014/main" val="4074988544"/>
                    </a:ext>
                  </a:extLst>
                </a:gridCol>
              </a:tblGrid>
              <a:tr h="1697622">
                <a:tc>
                  <a:txBody>
                    <a:bodyPr/>
                    <a:lstStyle/>
                    <a:p>
                      <a:pPr algn="l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Bergen (HS)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Ungd.enhet</a:t>
                      </a:r>
                      <a:endParaRPr lang="nb-NO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Bjørgvin (LS)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Fossane-overføring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238339981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l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Ansvarsgruppemøter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8133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l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Individuell </a:t>
                      </a:r>
                      <a:r>
                        <a:rPr lang="nn-NO" sz="1800" b="0" i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tilpasning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51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l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Ungdomsteam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876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l"/>
                      <a:r>
                        <a:rPr lang="nn-NO" sz="1800" b="0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Kontaktbetjentmøter</a:t>
                      </a:r>
                      <a:endParaRPr lang="nb-NO" sz="1800" b="0" i="0" kern="12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3352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U25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72350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2400" b="1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Tverretatlig samarbeidsmøter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(</a:t>
                      </a:r>
                      <a:r>
                        <a:rPr lang="nb-NO" err="1"/>
                        <a:t>X</a:t>
                      </a:r>
                      <a:r>
                        <a:rPr lang="nb-NO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0896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Etisk forum / feltsamtaler </a:t>
                      </a:r>
                      <a:endParaRPr lang="nn-NO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0048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64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D3950-AAF1-FA87-3EEB-8F059A2C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Tverretatlig samarbeidsmøter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F834-D6D5-A2FB-9268-7D6BCDF58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A230A81-BE18-7710-4DB1-0DF747AD5132}"/>
              </a:ext>
            </a:extLst>
          </p:cNvPr>
          <p:cNvSpPr txBox="1"/>
          <p:nvPr/>
        </p:nvSpPr>
        <p:spPr>
          <a:xfrm>
            <a:off x="786829" y="1675330"/>
            <a:ext cx="10618342" cy="40626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sz="2400" dirty="0"/>
              <a:t>Tverretatlig samarbeidsmøte (3 mandager i måneden) – deltakere fra </a:t>
            </a:r>
          </a:p>
          <a:p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Helse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Nav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Fengsel (sosialkonsulent, drift, jurist, kontaktbetjent)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U25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Ungdomsteam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Tilbakeføringskoordinator (regional)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Rusmestringstiltak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042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7B843-D28D-562B-651F-6179245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314739"/>
            <a:ext cx="9601200" cy="14859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Hvordan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jobber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vi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tverrsektorielt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 </a:t>
            </a: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nb-NO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2B270CBE-6304-1B14-E9FB-CBD09EC102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40013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464211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665497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2473614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3772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73857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5350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0402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8077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7219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922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691910119"/>
                  </a:ext>
                </a:extLst>
              </a:tr>
            </a:tbl>
          </a:graphicData>
        </a:graphic>
      </p:graphicFrame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153720B-63FA-13A7-7B13-A111B521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11254"/>
              </p:ext>
            </p:extLst>
          </p:nvPr>
        </p:nvGraphicFramePr>
        <p:xfrm>
          <a:off x="821933" y="961078"/>
          <a:ext cx="9356602" cy="521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343">
                  <a:extLst>
                    <a:ext uri="{9D8B030D-6E8A-4147-A177-3AD203B41FA5}">
                      <a16:colId xmlns:a16="http://schemas.microsoft.com/office/drawing/2014/main" val="752516167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val="4169405867"/>
                    </a:ext>
                  </a:extLst>
                </a:gridCol>
                <a:gridCol w="895510">
                  <a:extLst>
                    <a:ext uri="{9D8B030D-6E8A-4147-A177-3AD203B41FA5}">
                      <a16:colId xmlns:a16="http://schemas.microsoft.com/office/drawing/2014/main" val="298875930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081767656"/>
                    </a:ext>
                  </a:extLst>
                </a:gridCol>
                <a:gridCol w="886728">
                  <a:extLst>
                    <a:ext uri="{9D8B030D-6E8A-4147-A177-3AD203B41FA5}">
                      <a16:colId xmlns:a16="http://schemas.microsoft.com/office/drawing/2014/main" val="4074988544"/>
                    </a:ext>
                  </a:extLst>
                </a:gridCol>
              </a:tblGrid>
              <a:tr h="1697622">
                <a:tc>
                  <a:txBody>
                    <a:bodyPr/>
                    <a:lstStyle/>
                    <a:p>
                      <a:pPr algn="l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Bergen (HS)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Ungd.enhet</a:t>
                      </a:r>
                      <a:endParaRPr lang="nb-NO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Bjørgvin (LS)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Fossane-overføring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238339981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l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Ansvarsgruppemøter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8133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l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Individuell </a:t>
                      </a:r>
                      <a:r>
                        <a:rPr lang="nn-NO" sz="1800" b="0" i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tilpasning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51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l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Ungdomsteam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876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l"/>
                      <a:r>
                        <a:rPr lang="nn-NO" sz="1800" b="0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Kontaktbetjentmøter</a:t>
                      </a:r>
                      <a:endParaRPr lang="nb-NO" sz="1800" b="0" i="0" kern="12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3352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U25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72350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b-NO"/>
                        <a:t>Tverretatlig samarbeidsmøter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(</a:t>
                      </a:r>
                      <a:r>
                        <a:rPr lang="nb-NO" err="1"/>
                        <a:t>X</a:t>
                      </a:r>
                      <a:r>
                        <a:rPr lang="nb-NO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0896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400" b="1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Etisk forum / feltsamtaler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0048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25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4B8CAB-E29D-F8E6-A506-10E26CC5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4501"/>
          </a:xfrm>
        </p:spPr>
        <p:txBody>
          <a:bodyPr/>
          <a:lstStyle/>
          <a:p>
            <a:r>
              <a:rPr lang="nb-NO" dirty="0"/>
              <a:t>Etisk forum og feltsamtaler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2C145B-116F-22A5-0B90-F2B50064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CAE9D89-784C-B209-73D5-26D02DB62751}"/>
              </a:ext>
            </a:extLst>
          </p:cNvPr>
          <p:cNvSpPr txBox="1"/>
          <p:nvPr/>
        </p:nvSpPr>
        <p:spPr>
          <a:xfrm>
            <a:off x="7602876" y="5404207"/>
            <a:ext cx="313019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dirty="0"/>
              <a:t>Hentet 12.02.24:</a:t>
            </a:r>
          </a:p>
          <a:p>
            <a:r>
              <a:rPr lang="nb-NO" dirty="0"/>
              <a:t>https://snl.no/Platon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1EA75C9-7D8B-2E8E-E6F5-30D6A5D874FF}"/>
              </a:ext>
            </a:extLst>
          </p:cNvPr>
          <p:cNvSpPr txBox="1"/>
          <p:nvPr/>
        </p:nvSpPr>
        <p:spPr>
          <a:xfrm>
            <a:off x="8034391" y="1510301"/>
            <a:ext cx="2938409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i="1" dirty="0"/>
              <a:t>«Unge skal</a:t>
            </a:r>
          </a:p>
          <a:p>
            <a:r>
              <a:rPr lang="nb-NO" i="1" dirty="0"/>
              <a:t>involveres i arbeidet på egnet måte»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FB038D7-947B-F110-74CA-6F592981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8594"/>
            <a:ext cx="3911939" cy="50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85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7B843-D28D-562B-651F-6179245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314739"/>
            <a:ext cx="9601200" cy="14859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Hvordan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jobber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vi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tverrsektorielt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 </a:t>
            </a: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nb-NO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2B270CBE-6304-1B14-E9FB-CBD09EC102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40013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464211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665497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2473614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3772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73857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5350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0402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8077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7219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922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691910119"/>
                  </a:ext>
                </a:extLst>
              </a:tr>
            </a:tbl>
          </a:graphicData>
        </a:graphic>
      </p:graphicFrame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153720B-63FA-13A7-7B13-A111B521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07358"/>
              </p:ext>
            </p:extLst>
          </p:nvPr>
        </p:nvGraphicFramePr>
        <p:xfrm>
          <a:off x="1242107" y="1057689"/>
          <a:ext cx="9356602" cy="515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343">
                  <a:extLst>
                    <a:ext uri="{9D8B030D-6E8A-4147-A177-3AD203B41FA5}">
                      <a16:colId xmlns:a16="http://schemas.microsoft.com/office/drawing/2014/main" val="752516167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val="4169405867"/>
                    </a:ext>
                  </a:extLst>
                </a:gridCol>
                <a:gridCol w="895510">
                  <a:extLst>
                    <a:ext uri="{9D8B030D-6E8A-4147-A177-3AD203B41FA5}">
                      <a16:colId xmlns:a16="http://schemas.microsoft.com/office/drawing/2014/main" val="298875930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081767656"/>
                    </a:ext>
                  </a:extLst>
                </a:gridCol>
                <a:gridCol w="886728">
                  <a:extLst>
                    <a:ext uri="{9D8B030D-6E8A-4147-A177-3AD203B41FA5}">
                      <a16:colId xmlns:a16="http://schemas.microsoft.com/office/drawing/2014/main" val="4074988544"/>
                    </a:ext>
                  </a:extLst>
                </a:gridCol>
              </a:tblGrid>
              <a:tr h="1697622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Bergen (HS)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Ungd.enhet</a:t>
                      </a:r>
                      <a:endParaRPr lang="nb-NO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Bjørgvin (LS)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Fossane-overføring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238339981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Ansvarsgruppemøter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8133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Individuell </a:t>
                      </a:r>
                      <a:r>
                        <a:rPr lang="nn-NO" sz="1800" b="0" i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tilpasning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51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Ungdomsteam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876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Kontaktbetjentmøter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3352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U25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12719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b-NO"/>
                        <a:t>Tverretatlig samarbeidsmøter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(</a:t>
                      </a:r>
                      <a:r>
                        <a:rPr lang="nb-NO" err="1"/>
                        <a:t>X</a:t>
                      </a:r>
                      <a:r>
                        <a:rPr lang="nb-NO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72350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Etisk råd / feltsamtaler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0048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pPr algn="ctr"/>
                      <a:r>
                        <a:rPr lang="nn-NO" sz="2400" b="1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TET</a:t>
                      </a:r>
                      <a:endParaRPr lang="nb-NO" sz="2400" b="1" i="0" kern="12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48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32B51-F390-AAC0-6665-80E1AA8A79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latin typeface="Roboto Slab"/>
                <a:ea typeface="Roboto Slab"/>
                <a:cs typeface="Roboto Slab"/>
              </a:rPr>
              <a:t>TET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8491F-FFF7-2D40-6DDD-7EB538E5AC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Tverretatlig</a:t>
            </a:r>
            <a:r>
              <a:rPr lang="en-US" dirty="0"/>
              <a:t> team - </a:t>
            </a:r>
            <a:r>
              <a:rPr lang="en-US" dirty="0" err="1"/>
              <a:t>Ungdomsenheten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54AF1-FD19-E5DF-6771-CAF8042F93B1}"/>
              </a:ext>
            </a:extLst>
          </p:cNvPr>
          <p:cNvSpPr txBox="1"/>
          <p:nvPr/>
        </p:nvSpPr>
        <p:spPr>
          <a:xfrm>
            <a:off x="1089234" y="2415457"/>
            <a:ext cx="415225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ea typeface="Roboto"/>
                <a:cs typeface="Roboto"/>
              </a:rPr>
              <a:t>Deltakere</a:t>
            </a:r>
            <a:r>
              <a:rPr lang="en-US" sz="2400" dirty="0">
                <a:ea typeface="Roboto"/>
                <a:cs typeface="Roboto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Roboto"/>
                <a:cs typeface="Roboto"/>
              </a:rPr>
              <a:t>Helse Bergen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a typeface="Roboto"/>
                <a:cs typeface="Roboto"/>
              </a:rPr>
              <a:t>Kriminalomsorgen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a typeface="Roboto"/>
                <a:cs typeface="Roboto"/>
              </a:rPr>
              <a:t>Bufetat</a:t>
            </a:r>
            <a:endParaRPr lang="en-US" sz="2400" dirty="0"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a typeface="Roboto"/>
                <a:cs typeface="Roboto"/>
              </a:rPr>
              <a:t>Åsane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vgs</a:t>
            </a:r>
            <a:r>
              <a:rPr lang="en-US" sz="2400" dirty="0">
                <a:ea typeface="Roboto"/>
                <a:cs typeface="Roboto"/>
              </a:rPr>
              <a:t>.</a:t>
            </a:r>
          </a:p>
        </p:txBody>
      </p:sp>
      <p:pic>
        <p:nvPicPr>
          <p:cNvPr id="2052" name="Picture 4" descr="Eiere og forskningspartnere | VIS">
            <a:extLst>
              <a:ext uri="{FF2B5EF4-FFF2-40B4-BE49-F238E27FC236}">
                <a16:creationId xmlns:a16="http://schemas.microsoft.com/office/drawing/2014/main" id="{8CBF7E47-4E39-3C94-7549-3A9E30C4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59" y="2377103"/>
            <a:ext cx="2999616" cy="17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 Kriminalomsorgen | Kriminalomsorgsdirektoratet (KDI)">
            <a:extLst>
              <a:ext uri="{FF2B5EF4-FFF2-40B4-BE49-F238E27FC236}">
                <a16:creationId xmlns:a16="http://schemas.microsoft.com/office/drawing/2014/main" id="{CC2E4290-58F3-A1FA-9EF7-56E13B21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91" y="4321588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fetat">
            <a:extLst>
              <a:ext uri="{FF2B5EF4-FFF2-40B4-BE49-F238E27FC236}">
                <a16:creationId xmlns:a16="http://schemas.microsoft.com/office/drawing/2014/main" id="{DDC70DB7-5555-4570-3766-7ABDC62E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51" y="29499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Åsane vgs.">
            <a:extLst>
              <a:ext uri="{FF2B5EF4-FFF2-40B4-BE49-F238E27FC236}">
                <a16:creationId xmlns:a16="http://schemas.microsoft.com/office/drawing/2014/main" id="{D3BE50E7-4F96-45EB-CC2E-64B1D01B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00" y="1174619"/>
            <a:ext cx="504348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4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6B042121-42EF-318C-1817-7C31F3BD066B}"/>
              </a:ext>
            </a:extLst>
          </p:cNvPr>
          <p:cNvSpPr txBox="1"/>
          <p:nvPr/>
        </p:nvSpPr>
        <p:spPr>
          <a:xfrm>
            <a:off x="2376974" y="2586548"/>
            <a:ext cx="6097554" cy="256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8EAAD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Torsdag 15. februar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marR="0" lvl="0" indent="-13487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09:00 – 10:00	Oppdrag om tverrsektorielt samarbeid knyttet til straffegjennomføring for aldersgruppen 18-24 år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marR="0" lvl="0" indent="-13487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KDI informerer om oppdraget som er gitt av flere departement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marR="0" lvl="0" indent="-13487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Ved Kristin Tandberg – Kriminalomsorgsdirektoratet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marR="0" lvl="0" indent="-13487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Representanter fra skoleavdelinger i fengsel bidrar med et situasjonsbilde knyttet til tema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marR="0" lvl="0" indent="-13487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Ved Knud-Erik Gissel / Magnus Rokne / Geir Hundvebakke – Åsane videregående skole / nasjonale fagkoordinatorer for temaet unge innsatte 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Felles refleksjoner og drøfting med mål om innspill til UDIR/KDI, som sammen med flere direktorat skal utrede og foreslå tiltak for at unge i alderen 18–24 år som gjennomfører straff i fengsel og i samfunn, får nødvendig hjelp og tjenester. Arbeid i grupper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2C3A27D-87FA-50C0-75FE-86C477A0EEBA}"/>
              </a:ext>
            </a:extLst>
          </p:cNvPr>
          <p:cNvSpPr txBox="1"/>
          <p:nvPr/>
        </p:nvSpPr>
        <p:spPr>
          <a:xfrm>
            <a:off x="3732245" y="1054359"/>
            <a:ext cx="44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Arbeid i grupper, spørsmål </a:t>
            </a:r>
          </a:p>
        </p:txBody>
      </p:sp>
    </p:spTree>
    <p:extLst>
      <p:ext uri="{BB962C8B-B14F-4D97-AF65-F5344CB8AC3E}">
        <p14:creationId xmlns:p14="http://schemas.microsoft.com/office/powerpoint/2010/main" val="156037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301B1D-48D1-454C-AE5C-D2EA3C43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45" y="196299"/>
            <a:ext cx="8596668" cy="640360"/>
          </a:xfrm>
        </p:spPr>
        <p:txBody>
          <a:bodyPr/>
          <a:lstStyle/>
          <a:p>
            <a:r>
              <a:rPr lang="nb-NO"/>
              <a:t>Organisering av fengselsundervisning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0ED994B-0ECF-44CF-89E6-C3C1C6B5C980}"/>
              </a:ext>
            </a:extLst>
          </p:cNvPr>
          <p:cNvSpPr/>
          <p:nvPr/>
        </p:nvSpPr>
        <p:spPr>
          <a:xfrm>
            <a:off x="81715" y="1409348"/>
            <a:ext cx="2678262" cy="167402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Bergen fengsel</a:t>
            </a:r>
          </a:p>
          <a:p>
            <a:pPr algn="ctr"/>
            <a:r>
              <a:rPr lang="nb-NO" sz="1400" dirty="0"/>
              <a:t>203 plasser</a:t>
            </a:r>
          </a:p>
          <a:p>
            <a:pPr algn="ctr"/>
            <a:r>
              <a:rPr lang="nb-NO" sz="1400" dirty="0"/>
              <a:t>Høy sikkerhet</a:t>
            </a:r>
          </a:p>
          <a:p>
            <a:pPr algn="ctr"/>
            <a:r>
              <a:rPr lang="nb-NO" sz="1400" dirty="0"/>
              <a:t>Opplæring innen for murene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5105BEE-FAAE-423B-96EC-2813E0430631}"/>
              </a:ext>
            </a:extLst>
          </p:cNvPr>
          <p:cNvSpPr/>
          <p:nvPr/>
        </p:nvSpPr>
        <p:spPr>
          <a:xfrm>
            <a:off x="2837559" y="1058696"/>
            <a:ext cx="2833368" cy="167402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Bjørgvin fengsel</a:t>
            </a:r>
          </a:p>
          <a:p>
            <a:pPr algn="ctr"/>
            <a:r>
              <a:rPr lang="nb-NO" sz="1400" dirty="0"/>
              <a:t>90 plasser</a:t>
            </a:r>
          </a:p>
          <a:p>
            <a:pPr algn="ctr"/>
            <a:r>
              <a:rPr lang="nb-NO" sz="1400" dirty="0"/>
              <a:t>Lav sikkerhet</a:t>
            </a:r>
          </a:p>
          <a:p>
            <a:pPr algn="ctr"/>
            <a:r>
              <a:rPr lang="nb-NO" sz="1400" dirty="0"/>
              <a:t>Opplæring i fengsel og noen på frigang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64D79F6-9BBC-42B6-801C-104546836C70}"/>
              </a:ext>
            </a:extLst>
          </p:cNvPr>
          <p:cNvSpPr/>
          <p:nvPr/>
        </p:nvSpPr>
        <p:spPr>
          <a:xfrm>
            <a:off x="5597632" y="1923141"/>
            <a:ext cx="3284989" cy="167402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Fossane på </a:t>
            </a:r>
          </a:p>
          <a:p>
            <a:pPr algn="ctr"/>
            <a:r>
              <a:rPr lang="nb-NO"/>
              <a:t>Åsane </a:t>
            </a:r>
            <a:r>
              <a:rPr lang="nb-NO" err="1"/>
              <a:t>vgs</a:t>
            </a:r>
            <a:r>
              <a:rPr lang="nb-NO"/>
              <a:t> Oppfølgingsavdeling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5CB5D25-2505-4CB2-BA83-B4D64BC7DD83}"/>
              </a:ext>
            </a:extLst>
          </p:cNvPr>
          <p:cNvSpPr/>
          <p:nvPr/>
        </p:nvSpPr>
        <p:spPr>
          <a:xfrm>
            <a:off x="2485172" y="2733008"/>
            <a:ext cx="3256921" cy="136451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Ungdomsenheten</a:t>
            </a:r>
          </a:p>
          <a:p>
            <a:pPr algn="ctr"/>
            <a:r>
              <a:rPr lang="nb-NO" sz="1200" dirty="0"/>
              <a:t>4 plasser</a:t>
            </a:r>
          </a:p>
          <a:p>
            <a:pPr algn="ctr"/>
            <a:r>
              <a:rPr lang="nb-NO" sz="1200" dirty="0"/>
              <a:t>Lokalisert ved Bjørgvin fengsel</a:t>
            </a:r>
          </a:p>
          <a:p>
            <a:pPr algn="ctr"/>
            <a:endParaRPr lang="nb-NO" sz="1200" dirty="0"/>
          </a:p>
          <a:p>
            <a:pPr algn="ctr"/>
            <a:endParaRPr lang="nb-NO" dirty="0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281C36B-19F0-4286-97C0-3C2F02C2A4C1}"/>
              </a:ext>
            </a:extLst>
          </p:cNvPr>
          <p:cNvCxnSpPr/>
          <p:nvPr/>
        </p:nvCxnSpPr>
        <p:spPr>
          <a:xfrm>
            <a:off x="2491530" y="2246360"/>
            <a:ext cx="696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E63EF267-9F34-4716-A2A9-EC6E33959781}"/>
              </a:ext>
            </a:extLst>
          </p:cNvPr>
          <p:cNvCxnSpPr>
            <a:cxnSpLocks/>
          </p:cNvCxnSpPr>
          <p:nvPr/>
        </p:nvCxnSpPr>
        <p:spPr>
          <a:xfrm>
            <a:off x="5508575" y="2423501"/>
            <a:ext cx="588628" cy="21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60595054-8281-408B-8ABF-60B4B4130C8A}"/>
              </a:ext>
            </a:extLst>
          </p:cNvPr>
          <p:cNvCxnSpPr>
            <a:cxnSpLocks/>
          </p:cNvCxnSpPr>
          <p:nvPr/>
        </p:nvCxnSpPr>
        <p:spPr>
          <a:xfrm flipV="1">
            <a:off x="5555413" y="3187817"/>
            <a:ext cx="644051" cy="36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E4A8CED4-A3DC-4B8B-ADAA-DEEE938544B7}"/>
              </a:ext>
            </a:extLst>
          </p:cNvPr>
          <p:cNvCxnSpPr>
            <a:cxnSpLocks/>
          </p:cNvCxnSpPr>
          <p:nvPr/>
        </p:nvCxnSpPr>
        <p:spPr>
          <a:xfrm flipH="1">
            <a:off x="8128932" y="1887523"/>
            <a:ext cx="528507" cy="43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005364F-959F-4C14-AF58-7883204C8CE1}"/>
              </a:ext>
            </a:extLst>
          </p:cNvPr>
          <p:cNvCxnSpPr>
            <a:cxnSpLocks/>
            <a:stCxn id="25" idx="1"/>
            <a:endCxn id="6" idx="5"/>
          </p:cNvCxnSpPr>
          <p:nvPr/>
        </p:nvCxnSpPr>
        <p:spPr>
          <a:xfrm flipH="1" flipV="1">
            <a:off x="8401545" y="3352012"/>
            <a:ext cx="479068" cy="45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00B3C836-B160-4D13-BAA6-F90B407A611D}"/>
              </a:ext>
            </a:extLst>
          </p:cNvPr>
          <p:cNvCxnSpPr>
            <a:cxnSpLocks/>
          </p:cNvCxnSpPr>
          <p:nvPr/>
        </p:nvCxnSpPr>
        <p:spPr>
          <a:xfrm flipH="1">
            <a:off x="8393185" y="2985733"/>
            <a:ext cx="595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FDB6C368-B5F1-4308-86F3-8AD57A47DE2A}"/>
              </a:ext>
            </a:extLst>
          </p:cNvPr>
          <p:cNvSpPr/>
          <p:nvPr/>
        </p:nvSpPr>
        <p:spPr>
          <a:xfrm>
            <a:off x="8506438" y="1409347"/>
            <a:ext cx="1696278" cy="71306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Lyderhorn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A16E529-A71E-4AF3-9446-6F6AFAF59553}"/>
              </a:ext>
            </a:extLst>
          </p:cNvPr>
          <p:cNvSpPr/>
          <p:nvPr/>
        </p:nvSpPr>
        <p:spPr>
          <a:xfrm>
            <a:off x="9037119" y="2608837"/>
            <a:ext cx="1696278" cy="71306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Løslatte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6D77EB0-F511-4C98-9D5C-9AF693540947}"/>
              </a:ext>
            </a:extLst>
          </p:cNvPr>
          <p:cNvSpPr/>
          <p:nvPr/>
        </p:nvSpPr>
        <p:spPr>
          <a:xfrm>
            <a:off x="8674218" y="3701703"/>
            <a:ext cx="1409350" cy="71306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EK</a:t>
            </a:r>
          </a:p>
        </p:txBody>
      </p:sp>
      <p:pic>
        <p:nvPicPr>
          <p:cNvPr id="2050" name="Picture 2" descr="Bilderesultat for bergen fengsel">
            <a:extLst>
              <a:ext uri="{FF2B5EF4-FFF2-40B4-BE49-F238E27FC236}">
                <a16:creationId xmlns:a16="http://schemas.microsoft.com/office/drawing/2014/main" id="{4F58EEED-2321-4DBC-A69A-32CD8FF1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11640"/>
            <a:ext cx="3819036" cy="21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esultat for bjørgvin fengsel">
            <a:extLst>
              <a:ext uri="{FF2B5EF4-FFF2-40B4-BE49-F238E27FC236}">
                <a16:creationId xmlns:a16="http://schemas.microsoft.com/office/drawing/2014/main" id="{B63B56F9-8C7A-4164-BDCD-F008D6AB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85" y="4611640"/>
            <a:ext cx="3185158" cy="21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 kildebildet">
            <a:extLst>
              <a:ext uri="{FF2B5EF4-FFF2-40B4-BE49-F238E27FC236}">
                <a16:creationId xmlns:a16="http://schemas.microsoft.com/office/drawing/2014/main" id="{F890BBBA-CBBA-4AA5-8408-0A649C40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39" y="4607661"/>
            <a:ext cx="3153770" cy="22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FF7E9F4-78F6-5FCC-795A-FD0AEE8BA8F2}"/>
              </a:ext>
            </a:extLst>
          </p:cNvPr>
          <p:cNvSpPr/>
          <p:nvPr/>
        </p:nvSpPr>
        <p:spPr>
          <a:xfrm>
            <a:off x="7341458" y="843648"/>
            <a:ext cx="1696278" cy="71306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Frigang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EDA5519B-F6F1-C055-37FB-D11B534DAC76}"/>
              </a:ext>
            </a:extLst>
          </p:cNvPr>
          <p:cNvCxnSpPr>
            <a:cxnSpLocks/>
          </p:cNvCxnSpPr>
          <p:nvPr/>
        </p:nvCxnSpPr>
        <p:spPr>
          <a:xfrm flipH="1">
            <a:off x="7497705" y="1502608"/>
            <a:ext cx="289421" cy="556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7F3E48B7-CC30-F957-0926-7C47DFDEAC7F}"/>
              </a:ext>
            </a:extLst>
          </p:cNvPr>
          <p:cNvSpPr/>
          <p:nvPr/>
        </p:nvSpPr>
        <p:spPr>
          <a:xfrm>
            <a:off x="168275" y="3384457"/>
            <a:ext cx="2124013" cy="9145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Avdeling D</a:t>
            </a:r>
          </a:p>
          <a:p>
            <a:pPr algn="ctr"/>
            <a:r>
              <a:rPr lang="nb-NO" sz="1200" dirty="0"/>
              <a:t>Åpen kvinneavdeling</a:t>
            </a:r>
          </a:p>
          <a:p>
            <a:pPr algn="ctr"/>
            <a:r>
              <a:rPr lang="nb-NO" sz="1200" dirty="0"/>
              <a:t>16 plasser</a:t>
            </a:r>
          </a:p>
        </p:txBody>
      </p:sp>
    </p:spTree>
    <p:extLst>
      <p:ext uri="{BB962C8B-B14F-4D97-AF65-F5344CB8AC3E}">
        <p14:creationId xmlns:p14="http://schemas.microsoft.com/office/powerpoint/2010/main" val="3089264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D561D4C-E580-FE8F-6B0D-EB01C0DB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5" name="Bilde 4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023D6DC0-38CA-D849-E0A0-850F084EA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8" y="188464"/>
            <a:ext cx="6043184" cy="61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8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76C9315A-8D47-712F-BB03-9E441C063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293166"/>
            <a:ext cx="5905500" cy="6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633B329B-E72E-96D6-C046-8D238117702C}"/>
              </a:ext>
            </a:extLst>
          </p:cNvPr>
          <p:cNvSpPr txBox="1"/>
          <p:nvPr/>
        </p:nvSpPr>
        <p:spPr>
          <a:xfrm>
            <a:off x="438539" y="410547"/>
            <a:ext cx="115326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Tillegg til tildelingsbrev nr. 20 for 2023 om oppdrag 2023-025 om tverrsektorielt samarbeid knyttet til straffegjennomføring for aldersgruppen 18-24 år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«Aldersgruppen 15–24 år er klart overrepresentert i kriminalstatistikken og andelen med tilbakefall er høyere enn ellers i befolkningen. Mange unge som gjennomfører straff har store og sammensatte utfordringer knyttet til rus, volds- og aggresjonsatferd, lærevansker, svake skoleprestasjoner og manglende gjennomføring av videregående opplæring og generelt vanskelige levekår. Dette krever et tverrsektorielt tjenestetilbud og god koordinering under og etter straffegjennomføring»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Spørsmål dere skal svare på: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Hvilke </a:t>
            </a:r>
            <a:r>
              <a:rPr kumimoji="0" lang="nb-NO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hindringer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 dere – som har ansvar for opplæring i kriminalomsorgen – for tverrsektorielt samarbeid for aldergruppen 18-24 år før, under og etter straffegjennomføring?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Skriv ned hindringer: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Hvilke </a:t>
            </a:r>
            <a:r>
              <a:rPr kumimoji="0" lang="nb-NO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muligheter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 dere – som har ansvar for opplæring i kriminalomsorgen – for tverrsektorielt samarbeid for aldergruppen 18-24 år før, under og etter straffegjennomføring?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Skriv ned muligheter: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dere forslag til endringer i lovverk eller andre tiltak?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332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2D9F06-8958-58D5-8CA4-C5A6C189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Gruppeoppgave - Padlet</a:t>
            </a:r>
          </a:p>
        </p:txBody>
      </p:sp>
      <p:pic>
        <p:nvPicPr>
          <p:cNvPr id="6" name="Plassholder for innhold 5" descr="Et bilde som inneholder mønster, kvadrat, kryssordoppgave, piksel&#10;&#10;Automatisk generert beskrivelse">
            <a:extLst>
              <a:ext uri="{FF2B5EF4-FFF2-40B4-BE49-F238E27FC236}">
                <a16:creationId xmlns:a16="http://schemas.microsoft.com/office/drawing/2014/main" id="{ACBE52BE-DC83-C075-1430-95BDDAD3C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61CCC1-6D38-6ADE-BDB8-590795863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sz="2400" dirty="0"/>
          </a:p>
          <a:p>
            <a:r>
              <a:rPr lang="nb-NO" sz="2400" dirty="0">
                <a:hlinkClick r:id="rId3"/>
              </a:rPr>
              <a:t>https://shorturl.at/bptR6</a:t>
            </a:r>
            <a:r>
              <a:rPr lang="nb-N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93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7B843-D28D-562B-651F-6179245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314739"/>
            <a:ext cx="9601200" cy="14859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Hvordan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jobber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vi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tverrsektorielt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 </a:t>
            </a: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nb-NO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2B270CBE-6304-1B14-E9FB-CBD09EC10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494575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640013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46421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665497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47361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3772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7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0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10119"/>
                  </a:ext>
                </a:extLst>
              </a:tr>
            </a:tbl>
          </a:graphicData>
        </a:graphic>
      </p:graphicFrame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153720B-63FA-13A7-7B13-A111B521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51918"/>
              </p:ext>
            </p:extLst>
          </p:nvPr>
        </p:nvGraphicFramePr>
        <p:xfrm>
          <a:off x="1242107" y="932516"/>
          <a:ext cx="9356602" cy="517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343">
                  <a:extLst>
                    <a:ext uri="{9D8B030D-6E8A-4147-A177-3AD203B41FA5}">
                      <a16:colId xmlns:a16="http://schemas.microsoft.com/office/drawing/2014/main" val="752516167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val="4169405867"/>
                    </a:ext>
                  </a:extLst>
                </a:gridCol>
                <a:gridCol w="895510">
                  <a:extLst>
                    <a:ext uri="{9D8B030D-6E8A-4147-A177-3AD203B41FA5}">
                      <a16:colId xmlns:a16="http://schemas.microsoft.com/office/drawing/2014/main" val="298875930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081767656"/>
                    </a:ext>
                  </a:extLst>
                </a:gridCol>
                <a:gridCol w="886728">
                  <a:extLst>
                    <a:ext uri="{9D8B030D-6E8A-4147-A177-3AD203B41FA5}">
                      <a16:colId xmlns:a16="http://schemas.microsoft.com/office/drawing/2014/main" val="4074988544"/>
                    </a:ext>
                  </a:extLst>
                </a:gridCol>
              </a:tblGrid>
              <a:tr h="16976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Bergen (HS)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Ungd.enhet</a:t>
                      </a:r>
                      <a:endParaRPr lang="nb-NO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Bjørgvin (LS)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Fossane-overføring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238339981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ctr"/>
                      <a:r>
                        <a:rPr lang="nn-NO" sz="2400" b="1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Ansvarsgruppemøter</a:t>
                      </a:r>
                      <a:endParaRPr lang="nb-NO" sz="2400" b="1" i="0" kern="12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8133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Individuell </a:t>
                      </a:r>
                      <a:r>
                        <a:rPr lang="nn-NO" sz="1800" b="0" i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tilpasning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 err="1"/>
                        <a:t>X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 err="1"/>
                        <a:t>X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51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Ungdomsteam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876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Kontaktbetjentmøter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3352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b-NO"/>
                        <a:t>Tverretatlig samarbeidsmøter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/>
                        <a:t>(</a:t>
                      </a:r>
                      <a:r>
                        <a:rPr lang="nb-NO" sz="1800" err="1"/>
                        <a:t>X</a:t>
                      </a:r>
                      <a:r>
                        <a:rPr lang="nb-NO" sz="18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72350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U25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0896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Etisk råd / feltsamtaler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0048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008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D3950-AAF1-FA87-3EEB-8F059A2C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85" y="130996"/>
            <a:ext cx="9601200" cy="690937"/>
          </a:xfrm>
        </p:spPr>
        <p:txBody>
          <a:bodyPr/>
          <a:lstStyle/>
          <a:p>
            <a:r>
              <a:rPr lang="nb-NO" dirty="0"/>
              <a:t>Ansvarsgruppemøte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F834-D6D5-A2FB-9268-7D6BCDF58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A230A81-BE18-7710-4DB1-0DF747AD5132}"/>
              </a:ext>
            </a:extLst>
          </p:cNvPr>
          <p:cNvSpPr txBox="1"/>
          <p:nvPr/>
        </p:nvSpPr>
        <p:spPr>
          <a:xfrm>
            <a:off x="796247" y="821933"/>
            <a:ext cx="9883740" cy="46782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sz="2000" dirty="0"/>
              <a:t>Ansvarsgruppemøtet eies av den innsatte</a:t>
            </a:r>
          </a:p>
          <a:p>
            <a:endParaRPr lang="nb-NO" sz="2000" dirty="0"/>
          </a:p>
          <a:p>
            <a:r>
              <a:rPr lang="nb-NO" sz="2000" dirty="0"/>
              <a:t>I Bergen fengsel er ansvarsgruppemøtene ofte plassert i videokonferanserom.</a:t>
            </a:r>
          </a:p>
          <a:p>
            <a:endParaRPr lang="nb-NO" sz="2000" dirty="0"/>
          </a:p>
          <a:p>
            <a:r>
              <a:rPr lang="nb-NO" sz="2000" dirty="0"/>
              <a:t>Typiske deltakere er:</a:t>
            </a:r>
          </a:p>
          <a:p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Den innsatte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Sosialkonsulent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Kontaktbetjent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Ungdomsteam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Skole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Foreldre / verge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Nav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Helse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337C9B3-626E-771A-001F-17D82144EBD2}"/>
              </a:ext>
            </a:extLst>
          </p:cNvPr>
          <p:cNvSpPr txBox="1"/>
          <p:nvPr/>
        </p:nvSpPr>
        <p:spPr>
          <a:xfrm>
            <a:off x="7726166" y="3902029"/>
            <a:ext cx="3986373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Vi ønsker </a:t>
            </a:r>
          </a:p>
          <a:p>
            <a:r>
              <a:rPr lang="nb-NO" dirty="0"/>
              <a:t>AGM for alle unge under 25</a:t>
            </a:r>
          </a:p>
          <a:p>
            <a:r>
              <a:rPr lang="nb-NO" dirty="0"/>
              <a:t>Tidlig i soningen og med jevne mellomrom</a:t>
            </a:r>
          </a:p>
        </p:txBody>
      </p:sp>
    </p:spTree>
    <p:extLst>
      <p:ext uri="{BB962C8B-B14F-4D97-AF65-F5344CB8AC3E}">
        <p14:creationId xmlns:p14="http://schemas.microsoft.com/office/powerpoint/2010/main" val="377587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7B843-D28D-562B-651F-6179245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314739"/>
            <a:ext cx="9601200" cy="14859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Hvordan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jobber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vi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tverrsektorielt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 </a:t>
            </a: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nb-NO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2B270CBE-6304-1B14-E9FB-CBD09EC102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40013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464211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665497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2473614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3772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73857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5350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0402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8077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7219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922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691910119"/>
                  </a:ext>
                </a:extLst>
              </a:tr>
            </a:tbl>
          </a:graphicData>
        </a:graphic>
      </p:graphicFrame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153720B-63FA-13A7-7B13-A111B521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35141"/>
              </p:ext>
            </p:extLst>
          </p:nvPr>
        </p:nvGraphicFramePr>
        <p:xfrm>
          <a:off x="1119808" y="1057689"/>
          <a:ext cx="9356602" cy="517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343">
                  <a:extLst>
                    <a:ext uri="{9D8B030D-6E8A-4147-A177-3AD203B41FA5}">
                      <a16:colId xmlns:a16="http://schemas.microsoft.com/office/drawing/2014/main" val="752516167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val="4169405867"/>
                    </a:ext>
                  </a:extLst>
                </a:gridCol>
                <a:gridCol w="895510">
                  <a:extLst>
                    <a:ext uri="{9D8B030D-6E8A-4147-A177-3AD203B41FA5}">
                      <a16:colId xmlns:a16="http://schemas.microsoft.com/office/drawing/2014/main" val="298875930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081767656"/>
                    </a:ext>
                  </a:extLst>
                </a:gridCol>
                <a:gridCol w="886728">
                  <a:extLst>
                    <a:ext uri="{9D8B030D-6E8A-4147-A177-3AD203B41FA5}">
                      <a16:colId xmlns:a16="http://schemas.microsoft.com/office/drawing/2014/main" val="4074988544"/>
                    </a:ext>
                  </a:extLst>
                </a:gridCol>
              </a:tblGrid>
              <a:tr h="16976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Bergen (HS)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Ungd.enhet</a:t>
                      </a:r>
                      <a:endParaRPr lang="nb-NO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Bjørgvin (LS)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Fossane-overføring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238339981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Ansvarsgruppemøter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8133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ctr"/>
                      <a:r>
                        <a:rPr lang="nn-NO" sz="2400" b="1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Individuell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nn-NO" sz="2400" b="1" i="0" kern="12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tilpasning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51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Ungdomsteam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876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Kontaktbetjentmøter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3352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U25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72350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b-NO"/>
                        <a:t>Tverretatlig samarbeidsmøter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(</a:t>
                      </a:r>
                      <a:r>
                        <a:rPr lang="nb-NO" err="1"/>
                        <a:t>X</a:t>
                      </a:r>
                      <a:r>
                        <a:rPr lang="nb-NO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0896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Etisk råd / feltsamtaler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0048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36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31A6F-F340-21CF-FC0E-CF50BD4C4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290" y="536201"/>
            <a:ext cx="10380310" cy="563231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 err="1">
                <a:latin typeface="Roboto Slab"/>
                <a:ea typeface="Roboto Slab"/>
                <a:cs typeface="Roboto Slab"/>
              </a:rPr>
              <a:t>Individuell</a:t>
            </a:r>
            <a:r>
              <a:rPr lang="en-US" dirty="0">
                <a:latin typeface="Roboto Slab"/>
                <a:ea typeface="Roboto Slab"/>
                <a:cs typeface="Roboto Slab"/>
              </a:rPr>
              <a:t> </a:t>
            </a:r>
            <a:r>
              <a:rPr lang="en-US" dirty="0" err="1">
                <a:latin typeface="Roboto Slab"/>
                <a:ea typeface="Roboto Slab"/>
                <a:cs typeface="Roboto Slab"/>
              </a:rPr>
              <a:t>tilpasning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07718-EABB-724E-8075-83BD7AF557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500" y="2301411"/>
            <a:ext cx="10423100" cy="4180561"/>
          </a:xfrm>
        </p:spPr>
        <p:txBody>
          <a:bodyPr lIns="91440" tIns="45720" rIns="91440" bIns="45720" anchor="b" anchorCtr="0"/>
          <a:lstStyle/>
          <a:p>
            <a:r>
              <a:rPr lang="nb-NO" dirty="0">
                <a:latin typeface="Roboto"/>
                <a:ea typeface="Roboto"/>
                <a:cs typeface="Roboto"/>
              </a:rPr>
              <a:t>Individuelle timeplaner - utdanningsønsker</a:t>
            </a:r>
            <a:endParaRPr lang="nb-NO" dirty="0">
              <a:cs typeface="Roboto" panose="02000000000000000000" pitchFamily="2" charset="0"/>
            </a:endParaRPr>
          </a:p>
          <a:p>
            <a:r>
              <a:rPr lang="nb-NO" dirty="0">
                <a:latin typeface="Roboto"/>
                <a:ea typeface="Roboto"/>
                <a:cs typeface="Roboto"/>
              </a:rPr>
              <a:t>Helse</a:t>
            </a:r>
          </a:p>
          <a:p>
            <a:r>
              <a:rPr lang="nb-NO" dirty="0">
                <a:latin typeface="Roboto"/>
                <a:ea typeface="Roboto"/>
                <a:cs typeface="Roboto"/>
              </a:rPr>
              <a:t>Program – rus, sinnemestring, sedelighet, etc.</a:t>
            </a:r>
            <a:endParaRPr lang="nb-NO" dirty="0">
              <a:cs typeface="Roboto" panose="02000000000000000000" pitchFamily="2" charset="0"/>
            </a:endParaRPr>
          </a:p>
          <a:p>
            <a:r>
              <a:rPr lang="nb-NO" dirty="0">
                <a:latin typeface="Roboto"/>
                <a:ea typeface="Roboto"/>
                <a:cs typeface="Roboto"/>
              </a:rPr>
              <a:t>Drift</a:t>
            </a:r>
          </a:p>
          <a:p>
            <a:r>
              <a:rPr lang="nb-NO" dirty="0">
                <a:latin typeface="Roboto"/>
                <a:ea typeface="Roboto"/>
                <a:cs typeface="Roboto"/>
              </a:rPr>
              <a:t>Kriminalomsorg</a:t>
            </a:r>
          </a:p>
          <a:p>
            <a:r>
              <a:rPr lang="nb-NO" dirty="0">
                <a:latin typeface="Roboto"/>
                <a:ea typeface="Roboto"/>
                <a:cs typeface="Roboto"/>
              </a:rPr>
              <a:t>Arbeid</a:t>
            </a:r>
          </a:p>
          <a:p>
            <a:r>
              <a:rPr lang="nb-NO" dirty="0">
                <a:latin typeface="Roboto"/>
                <a:ea typeface="Roboto"/>
                <a:cs typeface="Roboto" panose="02000000000000000000" pitchFamily="2" charset="0"/>
              </a:rPr>
              <a:t>NAV</a:t>
            </a:r>
          </a:p>
          <a:p>
            <a:r>
              <a:rPr lang="nb-NO" dirty="0">
                <a:latin typeface="Roboto"/>
                <a:ea typeface="Roboto"/>
                <a:cs typeface="Roboto" panose="02000000000000000000" pitchFamily="2" charset="0"/>
              </a:rPr>
              <a:t>Alternativt utdanningsløp</a:t>
            </a:r>
          </a:p>
          <a:p>
            <a:endParaRPr lang="nb-NO" dirty="0">
              <a:cs typeface="Roboto" panose="02000000000000000000" pitchFamily="2" charset="0"/>
            </a:endParaRPr>
          </a:p>
          <a:p>
            <a:endParaRPr lang="nb-NO" dirty="0">
              <a:cs typeface="Roboto" panose="02000000000000000000" pitchFamily="2" charset="0"/>
            </a:endParaRPr>
          </a:p>
          <a:p>
            <a:endParaRPr lang="en-US" dirty="0"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24ACA-7CFE-9AA8-378B-9BA2B4CC74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6290" y="1442426"/>
            <a:ext cx="10380311" cy="410562"/>
          </a:xfrm>
        </p:spPr>
        <p:txBody>
          <a:bodyPr/>
          <a:lstStyle/>
          <a:p>
            <a:r>
              <a:rPr lang="en-US" dirty="0" err="1"/>
              <a:t>Skoleplan</a:t>
            </a:r>
            <a:r>
              <a:rPr lang="en-US" dirty="0"/>
              <a:t> - </a:t>
            </a:r>
            <a:r>
              <a:rPr lang="en-US" dirty="0" err="1"/>
              <a:t>soningsplan</a:t>
            </a:r>
            <a:endParaRPr lang="en-US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A2A0619-C623-2636-7912-FE985564AADA}"/>
              </a:ext>
            </a:extLst>
          </p:cNvPr>
          <p:cNvSpPr txBox="1"/>
          <p:nvPr/>
        </p:nvSpPr>
        <p:spPr>
          <a:xfrm>
            <a:off x="7623425" y="1265969"/>
            <a:ext cx="4058292" cy="14773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i="1" dirty="0"/>
              <a:t>«Dette krever et tverrsektorielt tjenestetilbud og god koordinering under og</a:t>
            </a:r>
          </a:p>
          <a:p>
            <a:r>
              <a:rPr lang="nb-NO" i="1" dirty="0"/>
              <a:t>etter straffegjennomføring»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492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7B843-D28D-562B-651F-6179245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314739"/>
            <a:ext cx="9601200" cy="14859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Hvordan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jobber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vi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tverrsektorielt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 </a:t>
            </a: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nb-NO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2B270CBE-6304-1B14-E9FB-CBD09EC102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40013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464211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665497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2473614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3772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73857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5350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0402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8077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7219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922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691910119"/>
                  </a:ext>
                </a:extLst>
              </a:tr>
            </a:tbl>
          </a:graphicData>
        </a:graphic>
      </p:graphicFrame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153720B-63FA-13A7-7B13-A111B521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28318"/>
              </p:ext>
            </p:extLst>
          </p:nvPr>
        </p:nvGraphicFramePr>
        <p:xfrm>
          <a:off x="1242107" y="1156287"/>
          <a:ext cx="9356602" cy="517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343">
                  <a:extLst>
                    <a:ext uri="{9D8B030D-6E8A-4147-A177-3AD203B41FA5}">
                      <a16:colId xmlns:a16="http://schemas.microsoft.com/office/drawing/2014/main" val="752516167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val="4169405867"/>
                    </a:ext>
                  </a:extLst>
                </a:gridCol>
                <a:gridCol w="895510">
                  <a:extLst>
                    <a:ext uri="{9D8B030D-6E8A-4147-A177-3AD203B41FA5}">
                      <a16:colId xmlns:a16="http://schemas.microsoft.com/office/drawing/2014/main" val="298875930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081767656"/>
                    </a:ext>
                  </a:extLst>
                </a:gridCol>
                <a:gridCol w="886728">
                  <a:extLst>
                    <a:ext uri="{9D8B030D-6E8A-4147-A177-3AD203B41FA5}">
                      <a16:colId xmlns:a16="http://schemas.microsoft.com/office/drawing/2014/main" val="4074988544"/>
                    </a:ext>
                  </a:extLst>
                </a:gridCol>
              </a:tblGrid>
              <a:tr h="16976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Bergen (HS)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Ungd.enhet</a:t>
                      </a:r>
                      <a:endParaRPr lang="nb-NO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Bjørgvin (LS)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Fossane-overføring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238339981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Ansvarsgruppemøter</a:t>
                      </a:r>
                      <a:endParaRPr lang="nb-N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8133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Individuell </a:t>
                      </a:r>
                      <a:r>
                        <a:rPr lang="nn-NO" sz="1800" b="0" i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tilpasning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X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51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ctr"/>
                      <a:r>
                        <a:rPr lang="nn-NO" sz="2400" b="1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Ungdomsteam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 err="1"/>
                        <a:t>X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err="1"/>
                        <a:t>X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 err="1"/>
                        <a:t>X</a:t>
                      </a:r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876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Kontaktbetjentmøter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3352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U25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72350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b-NO"/>
                        <a:t>Tverretatlig samarbeidsmøter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(</a:t>
                      </a:r>
                      <a:r>
                        <a:rPr lang="nb-NO" err="1"/>
                        <a:t>X</a:t>
                      </a:r>
                      <a:r>
                        <a:rPr lang="nb-NO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0896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Etisk råd / feltsamtaler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0048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5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42F97-83E5-B136-C5FB-45DD8D3859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en-US" dirty="0" err="1">
                <a:latin typeface="Roboto Slab"/>
                <a:ea typeface="Roboto Slab"/>
                <a:cs typeface="Roboto Slab"/>
              </a:rPr>
              <a:t>Ungdomsteam</a:t>
            </a:r>
            <a:r>
              <a:rPr lang="en-US" dirty="0">
                <a:latin typeface="Roboto Slab"/>
                <a:ea typeface="Roboto Slab"/>
                <a:cs typeface="Roboto Slab"/>
              </a:rPr>
              <a:t>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97DB2-3322-C915-A8A8-BE0AE853C6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225" y="2656769"/>
            <a:ext cx="4500564" cy="3214424"/>
          </a:xfrm>
        </p:spPr>
        <p:txBody>
          <a:bodyPr lIns="91440" tIns="45720" rIns="91440" bIns="45720" anchor="b" anchorCtr="0"/>
          <a:lstStyle/>
          <a:p>
            <a:r>
              <a:rPr lang="en-US" sz="2400" dirty="0" err="1">
                <a:latin typeface="Roboto"/>
                <a:ea typeface="Roboto"/>
                <a:cs typeface="Roboto"/>
              </a:rPr>
              <a:t>Unge</a:t>
            </a:r>
            <a:r>
              <a:rPr lang="en-US" sz="2400" dirty="0">
                <a:latin typeface="Roboto"/>
                <a:ea typeface="Roboto"/>
                <a:cs typeface="Roboto"/>
              </a:rPr>
              <a:t> under 25 </a:t>
            </a:r>
            <a:r>
              <a:rPr lang="en-US" sz="2400" dirty="0" err="1">
                <a:latin typeface="Roboto"/>
                <a:ea typeface="Roboto"/>
                <a:cs typeface="Roboto"/>
              </a:rPr>
              <a:t>år</a:t>
            </a:r>
            <a:endParaRPr lang="en-US" sz="2400" dirty="0" err="1">
              <a:cs typeface="Roboto"/>
            </a:endParaRPr>
          </a:p>
          <a:p>
            <a:r>
              <a:rPr lang="en-US" sz="2400" dirty="0" err="1">
                <a:latin typeface="Roboto"/>
                <a:ea typeface="Roboto"/>
                <a:cs typeface="Roboto"/>
              </a:rPr>
              <a:t>Tverrfaglig</a:t>
            </a:r>
            <a:r>
              <a:rPr lang="en-US" sz="2400" dirty="0"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latin typeface="Roboto"/>
                <a:ea typeface="Roboto"/>
                <a:cs typeface="Roboto"/>
              </a:rPr>
              <a:t>sammensatt</a:t>
            </a:r>
            <a:r>
              <a:rPr lang="en-US" sz="2400" dirty="0">
                <a:latin typeface="Roboto"/>
                <a:ea typeface="Roboto"/>
                <a:cs typeface="Roboto"/>
              </a:rPr>
              <a:t> </a:t>
            </a:r>
          </a:p>
          <a:p>
            <a:r>
              <a:rPr lang="en-US" sz="2400" dirty="0" err="1">
                <a:latin typeface="Roboto"/>
                <a:ea typeface="Roboto"/>
                <a:cs typeface="Roboto"/>
              </a:rPr>
              <a:t>Koordinerende</a:t>
            </a:r>
            <a:r>
              <a:rPr lang="en-US" sz="2400" dirty="0"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latin typeface="Roboto"/>
                <a:ea typeface="Roboto"/>
                <a:cs typeface="Roboto"/>
              </a:rPr>
              <a:t>rolle</a:t>
            </a:r>
            <a:endParaRPr lang="en-US" sz="2400" dirty="0">
              <a:latin typeface="Roboto"/>
              <a:ea typeface="Roboto"/>
              <a:cs typeface="Roboto"/>
            </a:endParaRPr>
          </a:p>
          <a:p>
            <a:r>
              <a:rPr lang="en-US" sz="2400" dirty="0" err="1">
                <a:latin typeface="Roboto"/>
                <a:ea typeface="Roboto"/>
                <a:cs typeface="Roboto"/>
              </a:rPr>
              <a:t>Kontinuitet</a:t>
            </a:r>
            <a:endParaRPr lang="en-US" sz="2400" dirty="0">
              <a:cs typeface="Roboto"/>
            </a:endParaRPr>
          </a:p>
          <a:p>
            <a:r>
              <a:rPr lang="en-US" sz="2400" dirty="0">
                <a:latin typeface="Roboto"/>
                <a:ea typeface="Roboto"/>
                <a:cs typeface="Roboto"/>
              </a:rPr>
              <a:t> </a:t>
            </a:r>
            <a:endParaRPr lang="en-US" sz="2400" dirty="0">
              <a:cs typeface="Roboto"/>
            </a:endParaRPr>
          </a:p>
          <a:p>
            <a:endParaRPr lang="en-US" dirty="0">
              <a:cs typeface="Roboto"/>
            </a:endParaRPr>
          </a:p>
          <a:p>
            <a:endParaRPr lang="en-US" dirty="0">
              <a:cs typeface="Roboto"/>
            </a:endParaRPr>
          </a:p>
          <a:p>
            <a:endParaRPr lang="en-US" dirty="0">
              <a:cs typeface="Roboto"/>
            </a:endParaRPr>
          </a:p>
          <a:p>
            <a:endParaRPr lang="en-US" dirty="0">
              <a:cs typeface="Roboto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9CB6ED2-401B-9E29-73D2-285440B55CB2}"/>
              </a:ext>
            </a:extLst>
          </p:cNvPr>
          <p:cNvSpPr txBox="1"/>
          <p:nvPr/>
        </p:nvSpPr>
        <p:spPr>
          <a:xfrm>
            <a:off x="6904235" y="2106203"/>
            <a:ext cx="4058292" cy="17543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i="1" dirty="0">
                <a:solidFill>
                  <a:schemeClr val="lt1"/>
                </a:solidFill>
              </a:rPr>
              <a:t>«Direktoratene skal med bakgrunn i sin utredning foreslå tiltak for at unge i alderen 18–24 år</a:t>
            </a:r>
          </a:p>
          <a:p>
            <a:r>
              <a:rPr lang="nb-NO" i="1" dirty="0">
                <a:solidFill>
                  <a:schemeClr val="lt1"/>
                </a:solidFill>
              </a:rPr>
              <a:t>som gjennomfører straff i fengsel og i samfunn får nødvendig hjelp og tjenester»</a:t>
            </a:r>
          </a:p>
        </p:txBody>
      </p:sp>
    </p:spTree>
    <p:extLst>
      <p:ext uri="{BB962C8B-B14F-4D97-AF65-F5344CB8AC3E}">
        <p14:creationId xmlns:p14="http://schemas.microsoft.com/office/powerpoint/2010/main" val="258418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7B843-D28D-562B-651F-6179245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314739"/>
            <a:ext cx="9601200" cy="14859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Hvordan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jobber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vi </a:t>
            </a:r>
            <a:r>
              <a:rPr lang="nn-NO" sz="4000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tverrsektorielt</a:t>
            </a:r>
            <a:r>
              <a:rPr lang="nn-NO" sz="4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 </a:t>
            </a: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n-NO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nb-NO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2B270CBE-6304-1B14-E9FB-CBD09EC102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40013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464211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665497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2473614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3772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73857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5350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20402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8077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7219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3922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-2147483648" marR="-2147483648"/>
                </a:tc>
                <a:extLst>
                  <a:ext uri="{0D108BD9-81ED-4DB2-BD59-A6C34878D82A}">
                    <a16:rowId xmlns:a16="http://schemas.microsoft.com/office/drawing/2014/main" val="1691910119"/>
                  </a:ext>
                </a:extLst>
              </a:tr>
            </a:tbl>
          </a:graphicData>
        </a:graphic>
      </p:graphicFrame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153720B-63FA-13A7-7B13-A111B521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29421"/>
              </p:ext>
            </p:extLst>
          </p:nvPr>
        </p:nvGraphicFramePr>
        <p:xfrm>
          <a:off x="1242107" y="1057689"/>
          <a:ext cx="9356602" cy="517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343">
                  <a:extLst>
                    <a:ext uri="{9D8B030D-6E8A-4147-A177-3AD203B41FA5}">
                      <a16:colId xmlns:a16="http://schemas.microsoft.com/office/drawing/2014/main" val="752516167"/>
                    </a:ext>
                  </a:extLst>
                </a:gridCol>
                <a:gridCol w="864089">
                  <a:extLst>
                    <a:ext uri="{9D8B030D-6E8A-4147-A177-3AD203B41FA5}">
                      <a16:colId xmlns:a16="http://schemas.microsoft.com/office/drawing/2014/main" val="4169405867"/>
                    </a:ext>
                  </a:extLst>
                </a:gridCol>
                <a:gridCol w="895510">
                  <a:extLst>
                    <a:ext uri="{9D8B030D-6E8A-4147-A177-3AD203B41FA5}">
                      <a16:colId xmlns:a16="http://schemas.microsoft.com/office/drawing/2014/main" val="298875930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081767656"/>
                    </a:ext>
                  </a:extLst>
                </a:gridCol>
                <a:gridCol w="886728">
                  <a:extLst>
                    <a:ext uri="{9D8B030D-6E8A-4147-A177-3AD203B41FA5}">
                      <a16:colId xmlns:a16="http://schemas.microsoft.com/office/drawing/2014/main" val="4074988544"/>
                    </a:ext>
                  </a:extLst>
                </a:gridCol>
              </a:tblGrid>
              <a:tr h="1697622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Bergen (HS)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Ungd.enhet</a:t>
                      </a:r>
                      <a:endParaRPr lang="nb-NO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Bjørgvin (LS)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Fossane-overføring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238339981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Ansvarsgruppemøter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8133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Individuell </a:t>
                      </a:r>
                      <a:r>
                        <a:rPr lang="nn-NO" sz="1800" b="0" i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tilpasning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51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Ungdomsteam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38763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algn="ctr"/>
                      <a:r>
                        <a:rPr lang="nn-NO" sz="2400" b="1" i="0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Kontaktbetjentmøter</a:t>
                      </a:r>
                      <a:endParaRPr lang="nb-NO" sz="2400" b="1" i="0" kern="12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3352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U25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72350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b-NO"/>
                        <a:t>Tverretatlig samarbeidsmøter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(</a:t>
                      </a:r>
                      <a:r>
                        <a:rPr lang="nb-NO" err="1"/>
                        <a:t>X</a:t>
                      </a:r>
                      <a:r>
                        <a:rPr lang="nb-NO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0896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Etisk råd / feltsamtaler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80048"/>
                  </a:ext>
                </a:extLst>
              </a:tr>
              <a:tr h="452540">
                <a:tc>
                  <a:txBody>
                    <a:bodyPr/>
                    <a:lstStyle/>
                    <a:p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/>
                        <a:t>X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63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estland_PPT-mal">
  <a:themeElements>
    <a:clrScheme name="Vestland">
      <a:dk1>
        <a:srgbClr val="000000"/>
      </a:dk1>
      <a:lt1>
        <a:srgbClr val="FEFFFF"/>
      </a:lt1>
      <a:dk2>
        <a:srgbClr val="0074A2"/>
      </a:dk2>
      <a:lt2>
        <a:srgbClr val="8EDDED"/>
      </a:lt2>
      <a:accent1>
        <a:srgbClr val="E2758F"/>
      </a:accent1>
      <a:accent2>
        <a:srgbClr val="CCA3D6"/>
      </a:accent2>
      <a:accent3>
        <a:srgbClr val="E0D268"/>
      </a:accent3>
      <a:accent4>
        <a:srgbClr val="00BEAD"/>
      </a:accent4>
      <a:accent5>
        <a:srgbClr val="B7DD79"/>
      </a:accent5>
      <a:accent6>
        <a:srgbClr val="FF674D"/>
      </a:accent6>
      <a:hlink>
        <a:srgbClr val="F8B5C3"/>
      </a:hlink>
      <a:folHlink>
        <a:srgbClr val="8CE2D0"/>
      </a:folHlink>
    </a:clrScheme>
    <a:fontScheme name="Vestland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0B603B58-49D4-43E7-8B7E-2A65E8A60767}" vid="{12F7BFC8-2BDD-4A92-821B-8568C59058C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10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11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12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13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2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3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4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5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6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7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8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ppt/theme/themeOverride9.xml><?xml version="1.0" encoding="utf-8"?>
<a:themeOverride xmlns:a="http://schemas.openxmlformats.org/drawingml/2006/main">
  <a:clrScheme name="Vestland">
    <a:dk1>
      <a:srgbClr val="000000"/>
    </a:dk1>
    <a:lt1>
      <a:srgbClr val="FEFFFF"/>
    </a:lt1>
    <a:dk2>
      <a:srgbClr val="0074A2"/>
    </a:dk2>
    <a:lt2>
      <a:srgbClr val="8EDDED"/>
    </a:lt2>
    <a:accent1>
      <a:srgbClr val="E2758F"/>
    </a:accent1>
    <a:accent2>
      <a:srgbClr val="CCA3D6"/>
    </a:accent2>
    <a:accent3>
      <a:srgbClr val="E0D268"/>
    </a:accent3>
    <a:accent4>
      <a:srgbClr val="00BEAD"/>
    </a:accent4>
    <a:accent5>
      <a:srgbClr val="B7DD79"/>
    </a:accent5>
    <a:accent6>
      <a:srgbClr val="FF674D"/>
    </a:accent6>
    <a:hlink>
      <a:srgbClr val="F8B5C3"/>
    </a:hlink>
    <a:folHlink>
      <a:srgbClr val="8CE2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0E57CF112CAA43B437CC20C1BEB8EF" ma:contentTypeVersion="7" ma:contentTypeDescription="Opprett et nytt dokument." ma:contentTypeScope="" ma:versionID="aa8b0224d593392d0c17999310d2e5cb">
  <xsd:schema xmlns:xsd="http://www.w3.org/2001/XMLSchema" xmlns:xs="http://www.w3.org/2001/XMLSchema" xmlns:p="http://schemas.microsoft.com/office/2006/metadata/properties" xmlns:ns2="2413a52b-b82e-4c3d-ba88-cee48cf1b244" xmlns:ns3="f12b9f8f-f51a-4d1c-8519-9a55a1329400" targetNamespace="http://schemas.microsoft.com/office/2006/metadata/properties" ma:root="true" ma:fieldsID="0bbbdeea14e04e40638bfaf8ab2056e6" ns2:_="" ns3:_="">
    <xsd:import namespace="2413a52b-b82e-4c3d-ba88-cee48cf1b244"/>
    <xsd:import namespace="f12b9f8f-f51a-4d1c-8519-9a55a1329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3a52b-b82e-4c3d-ba88-cee48cf1b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9f8f-f51a-4d1c-8519-9a55a1329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2b9f8f-f51a-4d1c-8519-9a55a1329400">
      <UserInfo>
        <DisplayName>Geir Arne Hundvebakke</DisplayName>
        <AccountId>18</AccountId>
        <AccountType/>
      </UserInfo>
      <UserInfo>
        <DisplayName>Magnus Andre Rokne</DisplayName>
        <AccountId>20</AccountId>
        <AccountType/>
      </UserInfo>
      <UserInfo>
        <DisplayName>Hege Øvstegård</DisplayName>
        <AccountId>16</AccountId>
        <AccountType/>
      </UserInfo>
      <UserInfo>
        <DisplayName>Svenn Arild Mehl-Andersen</DisplayName>
        <AccountId>36</AccountId>
        <AccountType/>
      </UserInfo>
      <UserInfo>
        <DisplayName>Knud-Erik Ostenfeldt Gissel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60A9D7B-C32B-451C-B19C-6D53815047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F158D1-98D5-4E81-A193-DFDD85D00E29}"/>
</file>

<file path=customXml/itemProps3.xml><?xml version="1.0" encoding="utf-8"?>
<ds:datastoreItem xmlns:ds="http://schemas.openxmlformats.org/officeDocument/2006/customXml" ds:itemID="{F529A0A8-DD33-4C91-B9FF-488F4D2FADD2}">
  <ds:schemaRefs>
    <ds:schemaRef ds:uri="http://purl.org/dc/dcmitype/"/>
    <ds:schemaRef ds:uri="http://schemas.microsoft.com/office/2006/documentManagement/types"/>
    <ds:schemaRef ds:uri="http://purl.org/dc/elements/1.1/"/>
    <ds:schemaRef ds:uri="274f1214-2473-4fd2-b6e7-86131ba2f783"/>
    <ds:schemaRef ds:uri="http://schemas.microsoft.com/office/2006/metadata/properties"/>
    <ds:schemaRef ds:uri="487dcadd-0a00-49a1-a01b-7acdab5663c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1185</Words>
  <Application>Microsoft Office PowerPoint</Application>
  <PresentationFormat>Widescreen</PresentationFormat>
  <Paragraphs>438</Paragraphs>
  <Slides>23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Franklin Gothic Book</vt:lpstr>
      <vt:lpstr>Roboto</vt:lpstr>
      <vt:lpstr>Roboto Slab</vt:lpstr>
      <vt:lpstr>Segoe UI</vt:lpstr>
      <vt:lpstr>Vestland_PPT-mal</vt:lpstr>
      <vt:lpstr>Office-tema</vt:lpstr>
      <vt:lpstr>PowerPoint-presentasjon</vt:lpstr>
      <vt:lpstr>Organisering av fengselsundervisning</vt:lpstr>
      <vt:lpstr>Hvordan jobber vi tverrsektorielt?   </vt:lpstr>
      <vt:lpstr>Ansvarsgruppemøte</vt:lpstr>
      <vt:lpstr>Hvordan jobber vi tverrsektorielt?   </vt:lpstr>
      <vt:lpstr>PowerPoint-presentasjon</vt:lpstr>
      <vt:lpstr>Hvordan jobber vi tverrsektorielt?   </vt:lpstr>
      <vt:lpstr>PowerPoint-presentasjon</vt:lpstr>
      <vt:lpstr>Hvordan jobber vi tverrsektorielt?   </vt:lpstr>
      <vt:lpstr>PowerPoint-presentasjon</vt:lpstr>
      <vt:lpstr>Hvordan jobber vi tverrsektorielt?   </vt:lpstr>
      <vt:lpstr>PowerPoint-presentasjon</vt:lpstr>
      <vt:lpstr>Hvordan jobber vi tverrsektorielt?   </vt:lpstr>
      <vt:lpstr>Tverretatlig samarbeidsmøter</vt:lpstr>
      <vt:lpstr>Hvordan jobber vi tverrsektorielt?   </vt:lpstr>
      <vt:lpstr>Etisk forum og feltsamtaler</vt:lpstr>
      <vt:lpstr>Hvordan jobber vi tverrsektorielt? 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Gruppeoppgave - Padlet</vt:lpstr>
    </vt:vector>
  </TitlesOfParts>
  <Manager/>
  <Company>Vestland fylkeskommune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knud-erik.ostenfeldt.gissel@vlfk.no</dc:creator>
  <cp:keywords/>
  <dc:description/>
  <cp:lastModifiedBy>Høvig, Kjetil Stavø</cp:lastModifiedBy>
  <cp:revision>3</cp:revision>
  <cp:lastPrinted>2024-02-12T15:16:32Z</cp:lastPrinted>
  <dcterms:created xsi:type="dcterms:W3CDTF">2023-12-13T14:47:22Z</dcterms:created>
  <dcterms:modified xsi:type="dcterms:W3CDTF">2024-02-13T09:53:52Z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0x010100DA0E57CF112CAA43B437CC20C1BEB8EF</vt:lpwstr>
  </property>
  <property fmtid="{D5CDD505-2E9C-101B-9397-08002B2CF9AE}" pid="3" name="MediaServiceImageTags">
    <vt:lpwstr/>
  </property>
  <property fmtid="{D5CDD505-2E9C-101B-9397-08002B2CF9AE}" pid="4" name="_NewReviewCycle">
    <vt:lpwstr/>
  </property>
</Properties>
</file>