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57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4AF00-DA16-4031-A1BF-20F4C9DF0E15}" type="datetimeFigureOut">
              <a:rPr lang="nb-NO" smtClean="0"/>
              <a:t>24.04.2023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67D64-4563-4146-8832-3467DB4C9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63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Pek på kartet hvor de tre avdelingene ligger</a:t>
            </a:r>
          </a:p>
          <a:p>
            <a:r>
              <a:rPr lang="nb-NO" dirty="0"/>
              <a:t>Si noe om ant. plasser/kvinne/mann/lukka/åpen samt hvor adm.</a:t>
            </a:r>
            <a:r>
              <a:rPr lang="nb-NO" baseline="0" dirty="0"/>
              <a:t> skal være</a:t>
            </a:r>
          </a:p>
          <a:p>
            <a:r>
              <a:rPr lang="nb-NO" baseline="0" dirty="0"/>
              <a:t>Fra vedtaket i 2016 var det mange arbeidsgrupper som jobbet med planlegging av fengselets ulike avdelingsprofiler og overordnede rutiner. Jeg var med i arbeidsgruppe metode og innhold</a:t>
            </a:r>
          </a:p>
          <a:p>
            <a:endParaRPr lang="nb-NO" baseline="0" dirty="0"/>
          </a:p>
          <a:p>
            <a:r>
              <a:rPr lang="nb-NO" b="1" baseline="0" dirty="0"/>
              <a:t>ISOLASON</a:t>
            </a:r>
            <a:r>
              <a:rPr lang="nb-NO" baseline="0" dirty="0"/>
              <a:t>: Alle som jobber i første linje ;verksbetjenter, fengselsbetjenter, miljøarbeidere, fritidsledere, programinstruktører mfl må samarbeide om å ha mest mulig aktiviteter hele tiden – fra morgen til kveld. Få innsatte ut av cella om morgenen og ha meningsfulle aktiviteter på formiddag og ettermiddag. I samarbeid med skolen finnes det mange muligheter  Det må bli mye mer fokus på at miljøarbeidet fungerer i praksis!</a:t>
            </a:r>
          </a:p>
          <a:p>
            <a:endParaRPr lang="nb-NO" baseline="0" dirty="0"/>
          </a:p>
          <a:p>
            <a:r>
              <a:rPr lang="nb-NO" b="1" baseline="0" dirty="0"/>
              <a:t>PROGRESJONSTEAM</a:t>
            </a:r>
            <a:r>
              <a:rPr lang="nb-NO" baseline="0" dirty="0"/>
              <a:t>:</a:t>
            </a:r>
          </a:p>
          <a:p>
            <a:r>
              <a:rPr lang="nb-NO" baseline="0" dirty="0"/>
              <a:t>Hensikten er at progresjonsteamet skal bestå av akkurat de hjelpere som den aktuelle domfelte har behov for (individuell straffegjennomføring)</a:t>
            </a:r>
          </a:p>
          <a:p>
            <a:r>
              <a:rPr lang="nb-NO" baseline="0" dirty="0"/>
              <a:t>Riktig i tverrfaglig samarbeid skal kunne se hele mennesket, og samtidig sikre at det ikke jobbes dobbelt (ikke «silo-tankegang»). </a:t>
            </a:r>
          </a:p>
          <a:p>
            <a:r>
              <a:rPr lang="nb-NO" baseline="0" dirty="0"/>
              <a:t>Godt samarbeid hindrer manipulasjon, de innsatte kan lett sette hele apparatet i sving dersom vi ikke snakker sammen</a:t>
            </a:r>
          </a:p>
          <a:p>
            <a:r>
              <a:rPr lang="nb-NO" baseline="0" dirty="0"/>
              <a:t>Godt og samordnet tverrfaglig samarbeid kan oppnå at en får inn folk utenfor fengselet som kan være en brobygger for livet på utsiden – det kan være en arbeidsgiver, praksisplass, skoletilbud, frivillig organisasjoner </a:t>
            </a:r>
          </a:p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8695E-1B57-4532-8F24-3F6A2D37E9E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16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Si litt om vekting av kontakt med NAV, gi</a:t>
            </a:r>
            <a:r>
              <a:rPr lang="nb-NO" baseline="0" dirty="0"/>
              <a:t> opplæring til samfunnet som venter, kvalifisere til suksess.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8695E-1B57-4532-8F24-3F6A2D37E9E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69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FB9-8E18-4B92-8C6C-4ABA9A5C33EF}" type="datetimeFigureOut">
              <a:rPr lang="nb-NO" smtClean="0"/>
              <a:t>24.04.2023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288D-A0DF-4885-BA17-0C03BC53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620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FB9-8E18-4B92-8C6C-4ABA9A5C33EF}" type="datetimeFigureOut">
              <a:rPr lang="nb-NO" smtClean="0"/>
              <a:t>24.04.2023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288D-A0DF-4885-BA17-0C03BC53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113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FB9-8E18-4B92-8C6C-4ABA9A5C33EF}" type="datetimeFigureOut">
              <a:rPr lang="nb-NO" smtClean="0"/>
              <a:t>24.04.2023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288D-A0DF-4885-BA17-0C03BC53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608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FB9-8E18-4B92-8C6C-4ABA9A5C33EF}" type="datetimeFigureOut">
              <a:rPr lang="nb-NO" smtClean="0"/>
              <a:t>24.04.2023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288D-A0DF-4885-BA17-0C03BC53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605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FB9-8E18-4B92-8C6C-4ABA9A5C33EF}" type="datetimeFigureOut">
              <a:rPr lang="nb-NO" smtClean="0"/>
              <a:t>24.04.2023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288D-A0DF-4885-BA17-0C03BC53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00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FB9-8E18-4B92-8C6C-4ABA9A5C33EF}" type="datetimeFigureOut">
              <a:rPr lang="nb-NO" smtClean="0"/>
              <a:t>24.04.2023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288D-A0DF-4885-BA17-0C03BC53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695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FB9-8E18-4B92-8C6C-4ABA9A5C33EF}" type="datetimeFigureOut">
              <a:rPr lang="nb-NO" smtClean="0"/>
              <a:t>24.04.2023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288D-A0DF-4885-BA17-0C03BC53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593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FB9-8E18-4B92-8C6C-4ABA9A5C33EF}" type="datetimeFigureOut">
              <a:rPr lang="nb-NO" smtClean="0"/>
              <a:t>24.04.2023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288D-A0DF-4885-BA17-0C03BC53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539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FB9-8E18-4B92-8C6C-4ABA9A5C33EF}" type="datetimeFigureOut">
              <a:rPr lang="nb-NO" smtClean="0"/>
              <a:t>24.04.2023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288D-A0DF-4885-BA17-0C03BC53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31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FB9-8E18-4B92-8C6C-4ABA9A5C33EF}" type="datetimeFigureOut">
              <a:rPr lang="nb-NO" smtClean="0"/>
              <a:t>24.04.2023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288D-A0DF-4885-BA17-0C03BC53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340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3FB9-8E18-4B92-8C6C-4ABA9A5C33EF}" type="datetimeFigureOut">
              <a:rPr lang="nb-NO" smtClean="0"/>
              <a:t>24.04.2023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288D-A0DF-4885-BA17-0C03BC53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24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D3FB9-8E18-4B92-8C6C-4ABA9A5C33EF}" type="datetimeFigureOut">
              <a:rPr lang="nb-NO" smtClean="0"/>
              <a:t>24.04.2023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7288D-A0DF-4885-BA17-0C03BC53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02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4937760"/>
            <a:ext cx="9144000" cy="1812175"/>
          </a:xfrm>
        </p:spPr>
        <p:txBody>
          <a:bodyPr>
            <a:normAutofit fontScale="32500" lnSpcReduction="20000"/>
          </a:bodyPr>
          <a:lstStyle/>
          <a:p>
            <a:endParaRPr lang="nb-NO" sz="3200" b="1" dirty="0"/>
          </a:p>
          <a:p>
            <a:r>
              <a:rPr lang="nb-NO" sz="11200" b="1" dirty="0">
                <a:latin typeface="Arial" panose="020B0604020202020204" pitchFamily="34" charset="0"/>
                <a:cs typeface="Arial" panose="020B0604020202020204" pitchFamily="34" charset="0"/>
              </a:rPr>
              <a:t>Fengselsundervisningen i </a:t>
            </a:r>
            <a:r>
              <a:rPr lang="nb-NO" sz="11200" b="1">
                <a:latin typeface="Arial" panose="020B0604020202020204" pitchFamily="34" charset="0"/>
                <a:cs typeface="Arial" panose="020B0604020202020204" pitchFamily="34" charset="0"/>
              </a:rPr>
              <a:t>Agder fengsel</a:t>
            </a:r>
            <a:endParaRPr lang="nb-NO" sz="1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3200" b="1" dirty="0"/>
          </a:p>
          <a:p>
            <a:endParaRPr lang="nb-NO" sz="3200" b="1" dirty="0"/>
          </a:p>
          <a:p>
            <a:endParaRPr lang="nb-NO" sz="3200" b="1" dirty="0"/>
          </a:p>
          <a:p>
            <a:r>
              <a:rPr lang="nb-NO" sz="4300" b="1" dirty="0"/>
              <a:t>Jan Tjønnvåg, leder Fengselsundervisningen i Froland, Sam Eyde vgs</a:t>
            </a:r>
          </a:p>
        </p:txBody>
      </p:sp>
      <p:pic>
        <p:nvPicPr>
          <p:cNvPr id="4" name="Bilde 3" descr="Et bilde som inneholder gress, utendørs, natur, fjell&#10;&#10;Automatisk generert beskrivelse">
            <a:extLst>
              <a:ext uri="{FF2B5EF4-FFF2-40B4-BE49-F238E27FC236}">
                <a16:creationId xmlns:a16="http://schemas.microsoft.com/office/drawing/2014/main" id="{95EEBA65-4438-48D2-AAFE-3C53AD102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9144000" cy="34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31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862051" y="606830"/>
            <a:ext cx="8154785" cy="565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Lykkes vi?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Innen MFY har vi hatt 3 komplette fagbrev (1 i Froland og 2 i Mandal) inne i fengslet på Kokk og en som hadde første år inne og et år ute i bedrift. Der så vi virkelig nytten av samarbeidet mellom skole, arbeidsdrift og Karriere Agder. </a:t>
            </a:r>
            <a:endParaRPr lang="nb-N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elev oppmeldt til fagprøve kokk 10-11 mai i Froland.</a:t>
            </a:r>
            <a:endParaRPr lang="nb-N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tillegg har vi allerede hatt gjennomføring og bestått fagbrev innen følgende fag:</a:t>
            </a:r>
            <a:endParaRPr lang="nb-N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Murer</a:t>
            </a:r>
            <a:endParaRPr lang="nb-N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Motormekaniker</a:t>
            </a:r>
            <a:endParaRPr lang="nb-N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Tømrer</a:t>
            </a:r>
            <a:endParaRPr lang="nb-N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 vi har klarert kandidater til fagprøve innen følgende fag for juni og august / september:</a:t>
            </a:r>
            <a:endParaRPr lang="nb-N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Frisør</a:t>
            </a:r>
            <a:endParaRPr lang="nb-N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Industrimekaniker</a:t>
            </a:r>
            <a:endParaRPr lang="nb-N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Trevare og bygg innredning</a:t>
            </a:r>
            <a:endParaRPr lang="nb-N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vet også at noen har fått jobb med bakgrunn i kurs tatt inne hos oss, for eksempel </a:t>
            </a:r>
            <a:r>
              <a:rPr lang="nb-NO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Barista</a:t>
            </a: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nb-N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1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81396" y="590204"/>
            <a:ext cx="9908771" cy="3063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Utdanningstilbud utover yrkesfag: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fellesfag og grunnskole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Engelskkurs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Diverse språkkurs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Tilrettelegging og bistand til alle høyere utdanninger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Utlån av Laptop med egne kontrakter / avtaler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Egne kontrakter for selvstudie med forpliktende samarbeid med skolen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Spennende samarbeid med </a:t>
            </a:r>
            <a:r>
              <a:rPr lang="nb-NO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UiA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3387660"/>
            <a:ext cx="5815384" cy="347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8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286000" y="423949"/>
            <a:ext cx="6858000" cy="6145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SPØRSMÅL?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b-NO" sz="5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b-NO" sz="5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b-NO" sz="5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b-NO" sz="5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Takk for meg.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1123839"/>
            <a:ext cx="2627586" cy="2809218"/>
          </a:xfrm>
        </p:spPr>
        <p:txBody>
          <a:bodyPr/>
          <a:lstStyle/>
          <a:p>
            <a:r>
              <a:rPr lang="nb-NO" dirty="0"/>
              <a:t>Premisser for Agder fengsel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40106" y="864109"/>
            <a:ext cx="5486400" cy="5120640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Fire avdelinger: Mandal, Froland, Evje pluss Solholmen</a:t>
            </a:r>
          </a:p>
          <a:p>
            <a:r>
              <a:rPr lang="nb-NO" dirty="0"/>
              <a:t>Normalitetsprinsippet  som premiss</a:t>
            </a:r>
          </a:p>
          <a:p>
            <a:r>
              <a:rPr lang="nb-NO" dirty="0"/>
              <a:t>Digitaliseringen og verktøyene kan gi innsatte frihet innenfor frihetsberøvelsen</a:t>
            </a:r>
          </a:p>
          <a:p>
            <a:r>
              <a:rPr lang="nb-NO" dirty="0"/>
              <a:t>Selvforpleining</a:t>
            </a:r>
          </a:p>
          <a:p>
            <a:r>
              <a:rPr lang="nb-NO" dirty="0"/>
              <a:t>Tilpasset arbeidsdag (hele og halve dager)</a:t>
            </a:r>
          </a:p>
          <a:p>
            <a:r>
              <a:rPr lang="nb-NO" dirty="0"/>
              <a:t>Forebygge isolasjon</a:t>
            </a:r>
          </a:p>
          <a:p>
            <a:r>
              <a:rPr lang="nb-NO" dirty="0"/>
              <a:t>Progresjonsteam</a:t>
            </a:r>
          </a:p>
          <a:p>
            <a:r>
              <a:rPr lang="nb-NO" dirty="0"/>
              <a:t>Bredt tilbud av komplette Fagbrevløp og kompetansehevende kurs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85FA150-0C2A-4F58-A411-6251CDAC4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690" y="3717033"/>
            <a:ext cx="2726417" cy="30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0AD731-D0D1-4BF4-A350-05C1A849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50" y="864109"/>
            <a:ext cx="2934392" cy="4797140"/>
          </a:xfrm>
        </p:spPr>
        <p:txBody>
          <a:bodyPr>
            <a:normAutofit fontScale="90000"/>
          </a:bodyPr>
          <a:lstStyle/>
          <a:p>
            <a:r>
              <a:rPr lang="nb-NO" dirty="0"/>
              <a:t>Skolens målsetting og fokus.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8C6966-67DF-4F4D-A982-85D8D057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182" y="864109"/>
            <a:ext cx="6989618" cy="5104429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Relevant utdanning</a:t>
            </a:r>
          </a:p>
          <a:p>
            <a:r>
              <a:rPr lang="nb-NO" dirty="0"/>
              <a:t>Korte kvalifiserende kurs</a:t>
            </a:r>
          </a:p>
          <a:p>
            <a:r>
              <a:rPr lang="nb-NO" dirty="0"/>
              <a:t>Kartet må stemme med terrenget</a:t>
            </a:r>
          </a:p>
          <a:p>
            <a:r>
              <a:rPr lang="nb-NO" dirty="0"/>
              <a:t>Opplæring er </a:t>
            </a:r>
            <a:r>
              <a:rPr lang="nb-NO" dirty="0" err="1"/>
              <a:t>pri</a:t>
            </a:r>
            <a:r>
              <a:rPr lang="nb-NO" dirty="0"/>
              <a:t> en, ikke aktivisering for aktiviseringens skyld</a:t>
            </a:r>
          </a:p>
          <a:p>
            <a:r>
              <a:rPr lang="nb-NO" dirty="0"/>
              <a:t>SAMARBEID, skole og arbeidsdrift helt samkjørt</a:t>
            </a:r>
          </a:p>
          <a:p>
            <a:r>
              <a:rPr lang="nb-NO" dirty="0"/>
              <a:t>Fysisk aktivitet som en inngang / døråpner</a:t>
            </a:r>
          </a:p>
          <a:p>
            <a:r>
              <a:rPr lang="nb-NO" dirty="0"/>
              <a:t>Felles fokus på innhold</a:t>
            </a:r>
          </a:p>
          <a:p>
            <a:r>
              <a:rPr lang="nb-NO" dirty="0"/>
              <a:t>Gjensidig respekt for hverandres mandat</a:t>
            </a:r>
          </a:p>
          <a:p>
            <a:r>
              <a:rPr lang="nb-NO" dirty="0"/>
              <a:t>Eleven (innsatte) i fokus, ALLTID</a:t>
            </a:r>
          </a:p>
          <a:p>
            <a:r>
              <a:rPr lang="nb-NO" dirty="0"/>
              <a:t>«End game» for skolen: skape skattebetalere / kvalifisere til å mestre livet i samfunnet</a:t>
            </a:r>
          </a:p>
          <a:p>
            <a:r>
              <a:rPr lang="nb-NO" dirty="0"/>
              <a:t>Rådgiver helt sentral, helhetlig fokus, jobber for den innsatte og derfor for både arbeidsdrift og skole</a:t>
            </a:r>
          </a:p>
        </p:txBody>
      </p:sp>
      <p:pic>
        <p:nvPicPr>
          <p:cNvPr id="1030" name="Picture 6" descr="Skolens rummelighed - fra idé til hand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3391385"/>
            <a:ext cx="2556484" cy="241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32262" y="955965"/>
            <a:ext cx="1132193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latin typeface="Times New Roman" panose="02020603050405020304" pitchFamily="18" charset="0"/>
              </a:rPr>
              <a:t>Modulstrukturert fag- og yrkesopplæring for voksne (MFY) </a:t>
            </a:r>
          </a:p>
          <a:p>
            <a:pPr algn="ctr"/>
            <a:endParaRPr lang="nb-NO" sz="1600" b="1" dirty="0"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nb-NO" sz="1600" b="1" dirty="0">
                <a:latin typeface="Times New Roman" panose="02020603050405020304" pitchFamily="18" charset="0"/>
              </a:rPr>
              <a:t>I stor grad en modell for å kunne gi personer fra andre land en bedre vei til formell fagutdanning i Norge</a:t>
            </a:r>
          </a:p>
          <a:p>
            <a:endParaRPr lang="nb-NO" sz="1600" b="1" dirty="0"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nb-NO" sz="1600" b="1" dirty="0">
                <a:latin typeface="Times New Roman" panose="02020603050405020304" pitchFamily="18" charset="0"/>
              </a:rPr>
              <a:t>Som «skreddersydd» for våre elever</a:t>
            </a:r>
          </a:p>
          <a:p>
            <a:pPr algn="ctr"/>
            <a:br>
              <a:rPr lang="nb-NO" sz="1600" dirty="0"/>
            </a:br>
            <a:endParaRPr lang="nb-NO" dirty="0"/>
          </a:p>
        </p:txBody>
      </p:sp>
      <p:pic>
        <p:nvPicPr>
          <p:cNvPr id="5" name="Bild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25" y="2776451"/>
            <a:ext cx="4914207" cy="3668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82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MFY – et forsøksprosjekt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17236" y="1438102"/>
            <a:ext cx="5529552" cy="4754880"/>
          </a:xfrm>
        </p:spPr>
        <p:txBody>
          <a:bodyPr>
            <a:normAutofit lnSpcReduction="10000"/>
          </a:bodyPr>
          <a:lstStyle/>
          <a:p>
            <a:r>
              <a:rPr lang="nb-NO" dirty="0"/>
              <a:t>En fleksibel vei til fag- og svennebrev for voksne</a:t>
            </a:r>
          </a:p>
          <a:p>
            <a:r>
              <a:rPr lang="nb-NO" dirty="0" err="1"/>
              <a:t>Erfaringsbasert</a:t>
            </a:r>
            <a:r>
              <a:rPr lang="nb-NO" dirty="0"/>
              <a:t> læring - praksis i kombinasjon med teoriopplæring</a:t>
            </a:r>
          </a:p>
          <a:p>
            <a:r>
              <a:rPr lang="nb-NO" dirty="0"/>
              <a:t>Veiledning av fagperson på arbeidsplass – faglærer og verksbetjent</a:t>
            </a:r>
          </a:p>
          <a:p>
            <a:r>
              <a:rPr lang="nb-NO" dirty="0"/>
              <a:t>Prosjektet driftes /eies av Karriere Agder Kristiansand</a:t>
            </a:r>
          </a:p>
          <a:p>
            <a:r>
              <a:rPr lang="nb-NO" dirty="0"/>
              <a:t>Pilot i Agder fengsel, fagbrev som kokk</a:t>
            </a:r>
          </a:p>
          <a:p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734BB4D-F8A9-454A-8AD4-24D26C75DF89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507163" y="981075"/>
            <a:ext cx="5314950" cy="5040313"/>
          </a:xfrm>
          <a:prstGeom prst="rect">
            <a:avLst/>
          </a:prstGeom>
          <a:solidFill>
            <a:schemeClr val="accent3">
              <a:lumMod val="75000"/>
              <a:alpha val="29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dirty="0"/>
              <a:t>Praksisnær yrkes – og fagopplæring</a:t>
            </a:r>
          </a:p>
          <a:p>
            <a:pPr algn="ctr"/>
            <a:endParaRPr lang="nb-NO" dirty="0"/>
          </a:p>
          <a:p>
            <a:pPr algn="ctr"/>
            <a:endParaRPr lang="nb-NO" dirty="0">
              <a:solidFill>
                <a:schemeClr val="bg1"/>
              </a:solidFill>
            </a:endParaRPr>
          </a:p>
          <a:p>
            <a:pPr algn="ctr"/>
            <a:endParaRPr lang="nb-NO" dirty="0">
              <a:solidFill>
                <a:schemeClr val="bg1"/>
              </a:solidFill>
            </a:endParaRPr>
          </a:p>
          <a:p>
            <a:pPr algn="ctr"/>
            <a:endParaRPr lang="nb-NO" dirty="0">
              <a:solidFill>
                <a:schemeClr val="bg1"/>
              </a:solidFill>
            </a:endParaRPr>
          </a:p>
          <a:p>
            <a:pPr algn="ctr"/>
            <a:endParaRPr lang="nb-NO" dirty="0">
              <a:solidFill>
                <a:schemeClr val="bg1"/>
              </a:solidFill>
            </a:endParaRPr>
          </a:p>
          <a:p>
            <a:pPr algn="ctr"/>
            <a:endParaRPr lang="nb-NO" dirty="0">
              <a:solidFill>
                <a:schemeClr val="bg1"/>
              </a:solidFill>
            </a:endParaRPr>
          </a:p>
          <a:p>
            <a:pPr algn="ctr"/>
            <a:endParaRPr lang="nb-NO" dirty="0">
              <a:solidFill>
                <a:schemeClr val="bg1"/>
              </a:solidFill>
            </a:endParaRPr>
          </a:p>
          <a:p>
            <a:pPr algn="ctr"/>
            <a:endParaRPr lang="nb-NO" dirty="0">
              <a:solidFill>
                <a:schemeClr val="bg1"/>
              </a:solidFill>
            </a:endParaRPr>
          </a:p>
          <a:p>
            <a:pPr algn="ctr"/>
            <a:endParaRPr lang="nb-NO" dirty="0">
              <a:solidFill>
                <a:schemeClr val="bg1"/>
              </a:solidFill>
            </a:endParaRPr>
          </a:p>
          <a:p>
            <a:pPr algn="ctr"/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119609" y="3343755"/>
            <a:ext cx="2090057" cy="2084120"/>
          </a:xfrm>
          <a:prstGeom prst="ellips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Kandidat</a:t>
            </a:r>
          </a:p>
          <a:p>
            <a:pPr algn="ctr"/>
            <a:r>
              <a:rPr lang="nb-NO" dirty="0"/>
              <a:t>deltaker</a:t>
            </a:r>
          </a:p>
        </p:txBody>
      </p:sp>
      <p:sp>
        <p:nvSpPr>
          <p:cNvPr id="9" name="Ellipse 8"/>
          <p:cNvSpPr/>
          <p:nvPr/>
        </p:nvSpPr>
        <p:spPr>
          <a:xfrm>
            <a:off x="9480265" y="2499523"/>
            <a:ext cx="1688276" cy="1688464"/>
          </a:xfrm>
          <a:prstGeom prst="ellipse">
            <a:avLst/>
          </a:prstGeom>
          <a:solidFill>
            <a:schemeClr val="accent3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Bedrift</a:t>
            </a:r>
          </a:p>
        </p:txBody>
      </p:sp>
      <p:sp>
        <p:nvSpPr>
          <p:cNvPr id="10" name="Ellipse 9"/>
          <p:cNvSpPr/>
          <p:nvPr/>
        </p:nvSpPr>
        <p:spPr>
          <a:xfrm>
            <a:off x="8108200" y="1957935"/>
            <a:ext cx="1755828" cy="1763361"/>
          </a:xfrm>
          <a:prstGeom prst="ellipse">
            <a:avLst/>
          </a:prstGeom>
          <a:solidFill>
            <a:schemeClr val="accent3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Opplærings-kontor</a:t>
            </a:r>
          </a:p>
        </p:txBody>
      </p:sp>
      <p:sp>
        <p:nvSpPr>
          <p:cNvPr id="11" name="Ellipse 10"/>
          <p:cNvSpPr/>
          <p:nvPr/>
        </p:nvSpPr>
        <p:spPr>
          <a:xfrm>
            <a:off x="6878064" y="2603024"/>
            <a:ext cx="1775205" cy="1780438"/>
          </a:xfrm>
          <a:prstGeom prst="ellipse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dirty="0">
                <a:cs typeface="Arial"/>
              </a:rPr>
              <a:t>Karriere Agder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684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/>
              <a:t>Hva er bra med MFY?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Mulighet for mer praktisk rettet undervisning</a:t>
            </a:r>
          </a:p>
          <a:p>
            <a:r>
              <a:rPr lang="nb-NO" dirty="0"/>
              <a:t>Yrkesrettet perspektiv, tilpasset voksne elever</a:t>
            </a:r>
          </a:p>
          <a:p>
            <a:r>
              <a:rPr lang="nb-NO" dirty="0"/>
              <a:t>Mulighet for uttelling dersom en har yrkesfaglig bakgrunn, </a:t>
            </a:r>
            <a:r>
              <a:rPr lang="nb-NO" dirty="0" err="1"/>
              <a:t>ifht</a:t>
            </a:r>
            <a:r>
              <a:rPr lang="nb-NO" dirty="0"/>
              <a:t> at enkelte moduler kan gjennomgås raskere</a:t>
            </a:r>
          </a:p>
          <a:p>
            <a:r>
              <a:rPr lang="nb-NO" dirty="0"/>
              <a:t>Mye fokus på refleksjon, samarbeid og samtale med elevene</a:t>
            </a:r>
          </a:p>
          <a:p>
            <a:r>
              <a:rPr lang="nb-NO" dirty="0"/>
              <a:t>En løsning som kan påbegynnes mens eleven sitter inne, den kan videreføres i bedrift på utsiden i samarbeid med opplæringskontoret og Karriere Agder</a:t>
            </a:r>
          </a:p>
          <a:p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40" y="365125"/>
            <a:ext cx="2733675" cy="24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8035F3-88CF-4DF4-859A-FD23D421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97" y="473826"/>
            <a:ext cx="5752408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spc="-100" dirty="0"/>
              <a:t>Hva har vi i </a:t>
            </a:r>
            <a:br>
              <a:rPr lang="en-US" sz="4400" b="1" spc="-100" dirty="0"/>
            </a:br>
            <a:r>
              <a:rPr lang="en-US" sz="4400" b="1" spc="-100" dirty="0"/>
              <a:t>Agder / Froland?</a:t>
            </a:r>
            <a:br>
              <a:rPr lang="en-US" sz="4400" b="1" spc="-100" dirty="0"/>
            </a:br>
            <a:br>
              <a:rPr lang="en-US" sz="4600" spc="-100" dirty="0"/>
            </a:br>
            <a:br>
              <a:rPr lang="en-US" sz="4600" spc="-100" dirty="0"/>
            </a:br>
            <a:endParaRPr lang="en-US" sz="4600" spc="-1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F4AA148-69A4-465E-9E71-E839D1E4D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2201" y="2502131"/>
            <a:ext cx="4041956" cy="3606069"/>
          </a:xfrm>
        </p:spPr>
        <p:txBody>
          <a:bodyPr>
            <a:normAutofit/>
          </a:bodyPr>
          <a:lstStyle/>
          <a:p>
            <a:r>
              <a:rPr lang="nb-NO" sz="1400" dirty="0"/>
              <a:t>Et bredt tilbud som fortsatt er i utvikling. Holdt igjen ressurser for å se hva som er relevant, hva våre elever ønsker, hva vi kan få til innen våre rammer – både med tanke på fysiske fasiliteter, regler og restriksjoner, innsatt populasjon osv. </a:t>
            </a:r>
          </a:p>
          <a:p>
            <a:r>
              <a:rPr lang="nb-NO" b="1" dirty="0"/>
              <a:t>Vårt mål er uttalt og klart:</a:t>
            </a:r>
          </a:p>
          <a:p>
            <a:endParaRPr lang="nb-NO" sz="1400" dirty="0"/>
          </a:p>
          <a:p>
            <a:r>
              <a:rPr lang="nb-NO" sz="2800" dirty="0">
                <a:solidFill>
                  <a:srgbClr val="FF0000"/>
                </a:solidFill>
              </a:rPr>
              <a:t>VERDENS BESTE FENGSELSUNDERVISNING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2DAE788-13D7-4076-8F47-3FEF9B310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4157" y="1628801"/>
            <a:ext cx="4773582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49136" y="0"/>
            <a:ext cx="11629504" cy="6619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Komplette fagbrevløp inne i Fengslet:		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Av disse er følgende inne i MFY strukturen:</a:t>
            </a:r>
          </a:p>
          <a:p>
            <a:r>
              <a:rPr lang="nb-NO" dirty="0"/>
              <a:t> 						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Kokk						Kokk		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Institusjonskokk				Institusjonskokk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dirty="0">
                <a:solidFill>
                  <a:srgbClr val="3131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Renholdsoperatør				Renholdsoperatør</a:t>
            </a:r>
            <a:endParaRPr lang="nb-NO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dirty="0">
                <a:solidFill>
                  <a:srgbClr val="3131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Salg						Salg</a:t>
            </a:r>
            <a:endParaRPr lang="nb-NO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dirty="0">
                <a:solidFill>
                  <a:srgbClr val="3131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Betong					Betong</a:t>
            </a:r>
            <a:endParaRPr lang="nb-NO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dirty="0">
                <a:solidFill>
                  <a:srgbClr val="3131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Rørlegger					Rørlegger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nb-NO" dirty="0">
                <a:solidFill>
                  <a:srgbClr val="31313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Trevare- og bygg innredning			Trevare- og bygg innredning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nb-NO" dirty="0">
                <a:solidFill>
                  <a:srgbClr val="3131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Tømrer					(</a:t>
            </a:r>
            <a:r>
              <a:rPr lang="nb-NO" sz="1100" dirty="0">
                <a:solidFill>
                  <a:srgbClr val="3131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Hår og sminke brud, mappe eksamen)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nb-NO" dirty="0">
                <a:solidFill>
                  <a:srgbClr val="31313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Industrimekaniker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nb-NO" dirty="0">
                <a:solidFill>
                  <a:srgbClr val="3131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Motormekaniker</a:t>
            </a:r>
            <a:endParaRPr lang="nb-NO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dirty="0">
                <a:solidFill>
                  <a:srgbClr val="3131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Frisør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b-NO" dirty="0">
                <a:solidFill>
                  <a:srgbClr val="3131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Murer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24" y="4453116"/>
            <a:ext cx="3705258" cy="22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6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39585" y="698269"/>
            <a:ext cx="9651077" cy="362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 / kompetanseheving:</a:t>
            </a:r>
            <a:endParaRPr lang="nb-NO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400"/>
              <a:buFont typeface="Arial" panose="020B0604020202020204" pitchFamily="34" charset="0"/>
              <a:buChar char="-"/>
            </a:pPr>
            <a:r>
              <a:rPr lang="nb-NO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Barista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400"/>
              <a:buFont typeface="Arial" panose="020B0604020202020204" pitchFamily="34" charset="0"/>
              <a:buChar char="-"/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Pizzakokk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400"/>
              <a:buFont typeface="Arial" panose="020B0604020202020204" pitchFamily="34" charset="0"/>
              <a:buChar char="-"/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Truck fører 							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400"/>
              <a:buFont typeface="Arial" panose="020B0604020202020204" pitchFamily="34" charset="0"/>
              <a:buChar char="-"/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Stilas 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400"/>
              <a:buFont typeface="Arial" panose="020B0604020202020204" pitchFamily="34" charset="0"/>
              <a:buChar char="-"/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Fallsikring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400"/>
              <a:buFont typeface="Arial" panose="020B0604020202020204" pitchFamily="34" charset="0"/>
              <a:buChar char="-"/>
            </a:pPr>
            <a:r>
              <a:rPr lang="nb-NO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Stropping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400"/>
              <a:buFont typeface="Arial" panose="020B0604020202020204" pitchFamily="34" charset="0"/>
              <a:buChar char="-"/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Boreteknikk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400"/>
              <a:buFont typeface="Arial" panose="020B0604020202020204" pitchFamily="34" charset="0"/>
              <a:buChar char="-"/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Lift, sakselift og hengerlift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400"/>
              <a:buFont typeface="Arial" panose="020B0604020202020204" pitchFamily="34" charset="0"/>
              <a:buChar char="-"/>
            </a:pPr>
            <a:r>
              <a:rPr lang="nb-NO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Båtpute</a:t>
            </a: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pute sying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400"/>
              <a:buFont typeface="Arial" panose="020B0604020202020204" pitchFamily="34" charset="0"/>
              <a:buChar char="-"/>
            </a:pPr>
            <a:r>
              <a:rPr lang="nb-N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Treningsinstruktør / treningslære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02" y="2036619"/>
            <a:ext cx="4239491" cy="4754879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" y="4256116"/>
            <a:ext cx="4090555" cy="25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9E48E2D17CF140820C79DBAEC12997" ma:contentTypeVersion="6" ma:contentTypeDescription="Opprett et nytt dokument." ma:contentTypeScope="" ma:versionID="fb083c0ec04bc0671c4d21eba9d76717">
  <xsd:schema xmlns:xsd="http://www.w3.org/2001/XMLSchema" xmlns:xs="http://www.w3.org/2001/XMLSchema" xmlns:p="http://schemas.microsoft.com/office/2006/metadata/properties" xmlns:ns2="e3e21a5c-3693-4d4b-9a3a-338a7bdf4d6a" xmlns:ns3="1ee02da4-c22f-4d31-beef-0c54a21d0888" targetNamespace="http://schemas.microsoft.com/office/2006/metadata/properties" ma:root="true" ma:fieldsID="7759eb7f4975554d860ab999c998d9dc" ns2:_="" ns3:_="">
    <xsd:import namespace="e3e21a5c-3693-4d4b-9a3a-338a7bdf4d6a"/>
    <xsd:import namespace="1ee02da4-c22f-4d31-beef-0c54a21d08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21a5c-3693-4d4b-9a3a-338a7bdf4d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02da4-c22f-4d31-beef-0c54a21d08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E96744-1D62-44C2-8E74-EB7F57166EBE}"/>
</file>

<file path=customXml/itemProps2.xml><?xml version="1.0" encoding="utf-8"?>
<ds:datastoreItem xmlns:ds="http://schemas.openxmlformats.org/officeDocument/2006/customXml" ds:itemID="{1654AD72-C383-44EF-99FB-E23156FFB010}"/>
</file>

<file path=customXml/itemProps3.xml><?xml version="1.0" encoding="utf-8"?>
<ds:datastoreItem xmlns:ds="http://schemas.openxmlformats.org/officeDocument/2006/customXml" ds:itemID="{90CA5907-DB14-4605-8E11-DDAD23DE466C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944</Words>
  <Application>Microsoft Office PowerPoint</Application>
  <PresentationFormat>Widescreen</PresentationFormat>
  <Paragraphs>133</Paragraphs>
  <Slides>12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Office-tema</vt:lpstr>
      <vt:lpstr>PowerPoint-presentasjon</vt:lpstr>
      <vt:lpstr>Premisser for Agder fengsel</vt:lpstr>
      <vt:lpstr>Skolens målsetting og fokus.     </vt:lpstr>
      <vt:lpstr>PowerPoint-presentasjon</vt:lpstr>
      <vt:lpstr>MFY – et forsøksprosjekt</vt:lpstr>
      <vt:lpstr>Hva er bra med MFY?</vt:lpstr>
      <vt:lpstr>Hva har vi i  Agder / Froland?   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Tjønnvåg, Jan Aksel</dc:creator>
  <cp:lastModifiedBy>Bent Dahle Hansen</cp:lastModifiedBy>
  <cp:revision>17</cp:revision>
  <dcterms:created xsi:type="dcterms:W3CDTF">2023-04-24T08:56:00Z</dcterms:created>
  <dcterms:modified xsi:type="dcterms:W3CDTF">2023-04-24T13:28:20Z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0x0101000F9E48E2D17CF140820C79DBAEC12997</vt:lpwstr>
  </property>
</Properties>
</file>