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7" r:id="rId3"/>
    <p:sldId id="258" r:id="rId4"/>
    <p:sldId id="256" r:id="rId5"/>
    <p:sldId id="261" r:id="rId6"/>
    <p:sldId id="260" r:id="rId7"/>
    <p:sldId id="265" r:id="rId8"/>
    <p:sldId id="267" r:id="rId9"/>
    <p:sldId id="268" r:id="rId10"/>
    <p:sldId id="270" r:id="rId11"/>
    <p:sldId id="266" r:id="rId12"/>
    <p:sldId id="269" r:id="rId13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E"/>
    <a:srgbClr val="A6A6A6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0135" autoAdjust="0"/>
  </p:normalViewPr>
  <p:slideViewPr>
    <p:cSldViewPr snapToGrid="0">
      <p:cViewPr varScale="1">
        <p:scale>
          <a:sx n="57" d="100"/>
          <a:sy n="57" d="100"/>
        </p:scale>
        <p:origin x="90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n-NO" sz="1050" noProof="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n-NO" noProof="0" dirty="0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n-NO" noProof="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n-NO" sz="1050" noProof="0" dirty="0"/>
            <a:t>helse, sosial </a:t>
          </a:r>
          <a:br>
            <a:rPr lang="nn-NO" sz="1050" noProof="0" dirty="0"/>
          </a:br>
          <a:r>
            <a:rPr lang="nn-NO" sz="1050" noProof="0" dirty="0"/>
            <a:t>og barnevern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n-NO" noProof="0" dirty="0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n-NO" noProof="0" dirty="0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n-NO" sz="1050" noProof="0" dirty="0"/>
            <a:t>utdanning og verjemål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n-NO" noProof="0" dirty="0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n-NO" noProof="0" dirty="0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n-NO" sz="1050" noProof="0" dirty="0"/>
            <a:t>stab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n-NO" noProof="0" dirty="0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n-NO" noProof="0" dirty="0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n-NO" sz="1050" noProof="0" dirty="0"/>
            <a:t>kommunal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n-NO" noProof="0" dirty="0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n-NO" noProof="0" dirty="0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n-NO" sz="1050" noProof="0" dirty="0"/>
            <a:t>miljø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n-NO" noProof="0" dirty="0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n-NO" noProof="0" dirty="0"/>
        </a:p>
      </dgm:t>
    </dgm:pt>
    <dgm:pt modelId="{B7BD07FB-4A52-4F46-B7CF-45288A060C8B}">
      <dgm:prSet custT="1"/>
      <dgm:spPr>
        <a:solidFill>
          <a:schemeClr val="accent1"/>
        </a:solidFill>
      </dgm:spPr>
      <dgm:t>
        <a:bodyPr/>
        <a:lstStyle/>
        <a:p>
          <a:r>
            <a:rPr lang="nn-NO" sz="1050" noProof="0" dirty="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n-NO" noProof="0" dirty="0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n-NO" noProof="0" dirty="0"/>
        </a:p>
      </dgm:t>
    </dgm:pt>
    <dgm:pt modelId="{F89426CD-3C33-417F-8833-A757159C52E0}">
      <dgm:prSet custT="1"/>
      <dgm:spPr>
        <a:solidFill>
          <a:schemeClr val="accent1"/>
        </a:solidFill>
      </dgm:spPr>
      <dgm:t>
        <a:bodyPr/>
        <a:lstStyle/>
        <a:p>
          <a:r>
            <a:rPr lang="nn-NO" sz="1050" noProof="0" dirty="0"/>
            <a:t>organisasjon </a:t>
          </a:r>
          <a:br>
            <a:rPr lang="nn-NO" sz="1050" noProof="0" dirty="0"/>
          </a:br>
          <a:r>
            <a:rPr lang="nn-NO" sz="1050" noProof="0" dirty="0"/>
            <a:t>og strategi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n-NO" noProof="0" dirty="0"/>
        </a:p>
      </dgm:t>
    </dgm:pt>
    <dgm:pt modelId="{440A130C-B3D5-45C5-BCC3-B604C4B6D2D1}" type="sibTrans" cxnId="{974E630E-5039-4AC6-944C-43BB0D1FFE39}">
      <dgm:prSet/>
      <dgm:spPr>
        <a:ln>
          <a:prstDash val="sysDot"/>
        </a:ln>
      </dgm:spPr>
      <dgm:t>
        <a:bodyPr/>
        <a:lstStyle/>
        <a:p>
          <a:endParaRPr lang="nn-NO" noProof="0" dirty="0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7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6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6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7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6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6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2" presStyleCnt="7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2" presStyleCnt="6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2" presStyleCnt="6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3" presStyleCnt="7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3" presStyleCnt="6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3" presStyleCnt="6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7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6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6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5" presStyleCnt="7"/>
      <dgm:spPr/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5" presStyleCnt="6">
        <dgm:presLayoutVars>
          <dgm:chPref val="3"/>
        </dgm:presLayoutVars>
      </dgm:prSet>
      <dgm:spPr/>
    </dgm:pt>
    <dgm:pt modelId="{20CFE40E-2A89-4173-A120-E24EC3FC83C6}" type="pres">
      <dgm:prSet presAssocID="{F89426CD-3C33-417F-8833-A757159C52E0}" presName="rootConnector" presStyleLbl="node2" presStyleIdx="5" presStyleCnt="6"/>
      <dgm:spPr/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5D40459F-5C50-401D-84C7-174C86CC711B}" type="pres">
      <dgm:prSet presAssocID="{755A17E0-002C-4D8F-B3AE-45B127348748}" presName="Name111" presStyleLbl="parChTrans1D2" presStyleIdx="6" presStyleCnt="7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0" presStyleCnt="1" custScaleX="136884" custScaleY="88309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0" presStyleCnt="1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974E630E-5039-4AC6-944C-43BB0D1FFE39}" srcId="{02DF0E28-7F03-47C9-BE2A-3E1C280F7C0C}" destId="{F89426CD-3C33-417F-8833-A757159C52E0}" srcOrd="6" destOrd="0" parTransId="{68DAD9AE-207E-43AE-8A00-45EE7A7F6A50}" sibTransId="{440A130C-B3D5-45C5-BCC3-B604C4B6D2D1}"/>
    <dgm:cxn modelId="{24E74616-6731-4DDD-8C02-723EAF961BC8}" srcId="{02DF0E28-7F03-47C9-BE2A-3E1C280F7C0C}" destId="{F249FCF1-CCE9-4FA2-88E8-C45F2F78328C}" srcOrd="2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4" destOrd="0" parTransId="{015048EC-7211-4F3F-85D3-2A8FBA80A4C0}" sibTransId="{61BDAA26-51FE-4348-8011-F8A8FF29D85B}"/>
    <dgm:cxn modelId="{E491CD53-40BC-4777-9FDB-C68678E25FCF}" srcId="{02DF0E28-7F03-47C9-BE2A-3E1C280F7C0C}" destId="{B7BD07FB-4A52-4F46-B7CF-45288A060C8B}" srcOrd="5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A4D874BF-96C6-4A0A-A2CB-17ABAC0E1FBA}" srcId="{02DF0E28-7F03-47C9-BE2A-3E1C280F7C0C}" destId="{AF9041BD-C952-4B86-A894-89148F6C266A}" srcOrd="1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0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26DD725F-B8EE-4D7B-8F80-7FAE7D180EC8}" type="presParOf" srcId="{3EA867F1-AC1B-459B-80F7-AEB6AB13D79D}" destId="{4FB51C5A-593C-4139-847D-4859BD95A570}" srcOrd="4" destOrd="0" presId="urn:microsoft.com/office/officeart/2005/8/layout/orgChart1"/>
    <dgm:cxn modelId="{E3E09096-36D8-409E-9A5B-8A4772EC01A9}" type="presParOf" srcId="{3EA867F1-AC1B-459B-80F7-AEB6AB13D79D}" destId="{702B7946-E4EC-4F8B-8AF1-ABF50E4FB5A9}" srcOrd="5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6" destOrd="0" presId="urn:microsoft.com/office/officeart/2005/8/layout/orgChart1"/>
    <dgm:cxn modelId="{57868286-2399-4B57-B087-1B171EE68529}" type="presParOf" srcId="{3EA867F1-AC1B-459B-80F7-AEB6AB13D79D}" destId="{1DCA4219-3BCC-42B2-A7E1-9F1A0035183C}" srcOrd="7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0" destOrd="0" presId="urn:microsoft.com/office/officeart/2005/8/layout/orgChart1"/>
    <dgm:cxn modelId="{12A1FDF1-B5F9-4014-9683-AD8FC0B12864}" type="presParOf" srcId="{3EA867F1-AC1B-459B-80F7-AEB6AB13D79D}" destId="{D0BA33BD-A2E5-4B8C-85DF-EC332CCD0AF4}" srcOrd="11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0E9FA9D8-7279-455D-B0E1-1CBD1BDBC2CE}" type="presParOf" srcId="{0D12B508-1CD4-4C9C-8EEA-0560C19CD9EC}" destId="{5D40459F-5C50-401D-84C7-174C86CC711B}" srcOrd="0" destOrd="0" presId="urn:microsoft.com/office/officeart/2005/8/layout/orgChart1"/>
    <dgm:cxn modelId="{C0966F3E-FBB6-4C88-8435-91DB8F3E8973}" type="presParOf" srcId="{0D12B508-1CD4-4C9C-8EEA-0560C19CD9EC}" destId="{33109E18-10ED-449E-8AF1-AFA7926EC76C}" srcOrd="1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helse, sosial</a:t>
          </a:r>
          <a:br>
            <a:rPr lang="nb-NO" sz="1050" dirty="0"/>
          </a:br>
          <a:r>
            <a:rPr lang="nb-NO" sz="1050" dirty="0"/>
            <a:t>og barnevern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utdanning </a:t>
          </a:r>
          <a:br>
            <a:rPr lang="nb-NO" sz="1050" dirty="0"/>
          </a:br>
          <a:r>
            <a:rPr lang="nb-NO" sz="1050" dirty="0"/>
            <a:t>og verjemål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kommunal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stab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9426CD-3C33-417F-8833-A757159C52E0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organisasjon </a:t>
          </a:r>
          <a:br>
            <a:rPr lang="nb-NO" sz="1050" dirty="0"/>
          </a:br>
          <a:r>
            <a:rPr lang="nb-NO" sz="1050" dirty="0"/>
            <a:t>og strategi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b-NO"/>
        </a:p>
      </dgm:t>
    </dgm:pt>
    <dgm:pt modelId="{440A130C-B3D5-45C5-BCC3-B604C4B6D2D1}" type="sibTrans" cxnId="{974E630E-5039-4AC6-944C-43BB0D1FFE39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sosial og</a:t>
          </a:r>
          <a:br>
            <a:rPr lang="nb-NO" sz="900" dirty="0"/>
          </a:br>
          <a:r>
            <a:rPr lang="nb-NO" sz="900" dirty="0"/>
            <a:t>barnevern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Kommunehelse</a:t>
          </a:r>
          <a:br>
            <a:rPr lang="nb-NO" sz="900" dirty="0"/>
          </a:br>
          <a:r>
            <a:rPr lang="nb-NO" sz="900" dirty="0"/>
            <a:t>og -omsorg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900" dirty="0"/>
            <a:t>spesialisthelse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tilsyn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900" dirty="0"/>
            <a:t>forvaltning</a:t>
          </a:r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kommuneforvaltning </a:t>
          </a:r>
          <a:br>
            <a:rPr lang="nb-NO" sz="900" dirty="0"/>
          </a:br>
          <a:r>
            <a:rPr lang="nb-NO" sz="900"/>
            <a:t>og -samordning</a:t>
          </a:r>
          <a:endParaRPr lang="nb-NO" sz="900" dirty="0"/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plan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beredskap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 dirty="0" err="1"/>
            <a:t>naturmangfald</a:t>
          </a:r>
          <a:endParaRPr lang="nb-NO" sz="900" dirty="0"/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 err="1"/>
            <a:t>forureining</a:t>
          </a:r>
          <a:endParaRPr lang="nb-NO" sz="900" dirty="0"/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CDF6FDEB-194C-4D10-8C14-8AD5FA0275C2}">
      <dgm:prSet custT="1"/>
      <dgm:spPr/>
      <dgm:t>
        <a:bodyPr/>
        <a:lstStyle/>
        <a:p>
          <a:r>
            <a:rPr lang="nb-NO" sz="900" dirty="0"/>
            <a:t>verjemål</a:t>
          </a:r>
        </a:p>
      </dgm:t>
    </dgm:pt>
    <dgm:pt modelId="{E81961B1-5F4D-4DCB-8359-60AB48CB15DD}" type="parTrans" cxnId="{7D16CF4D-4F8A-4695-87EC-90BD07B1455E}">
      <dgm:prSet/>
      <dgm:spPr/>
      <dgm:t>
        <a:bodyPr/>
        <a:lstStyle/>
        <a:p>
          <a:endParaRPr lang="nb-NO"/>
        </a:p>
      </dgm:t>
    </dgm:pt>
    <dgm:pt modelId="{E168A951-749F-4FD3-AF54-38751F06FD01}" type="sibTrans" cxnId="{7D16CF4D-4F8A-4695-87EC-90BD07B1455E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7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6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6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1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1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1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1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1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1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1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1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1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7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6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6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3" presStyleCnt="11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3" presStyleCnt="11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3" presStyleCnt="11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4" presStyleCnt="11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4" presStyleCnt="11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4" presStyleCnt="11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02C98568-ECC1-4241-81B5-F1217243FACB}" type="pres">
      <dgm:prSet presAssocID="{E81961B1-5F4D-4DCB-8359-60AB48CB15DD}" presName="Name37" presStyleLbl="parChTrans1D3" presStyleIdx="5" presStyleCnt="11"/>
      <dgm:spPr/>
    </dgm:pt>
    <dgm:pt modelId="{2B43CE83-FE60-4922-9631-0ACD247916AD}" type="pres">
      <dgm:prSet presAssocID="{CDF6FDEB-194C-4D10-8C14-8AD5FA0275C2}" presName="hierRoot2" presStyleCnt="0">
        <dgm:presLayoutVars>
          <dgm:hierBranch val="init"/>
        </dgm:presLayoutVars>
      </dgm:prSet>
      <dgm:spPr/>
    </dgm:pt>
    <dgm:pt modelId="{558481E5-3F53-4497-9F65-3BAE69C0312C}" type="pres">
      <dgm:prSet presAssocID="{CDF6FDEB-194C-4D10-8C14-8AD5FA0275C2}" presName="rootComposite" presStyleCnt="0"/>
      <dgm:spPr/>
    </dgm:pt>
    <dgm:pt modelId="{933230C4-ED7D-44E1-B53C-269CD2036581}" type="pres">
      <dgm:prSet presAssocID="{CDF6FDEB-194C-4D10-8C14-8AD5FA0275C2}" presName="rootText" presStyleLbl="node3" presStyleIdx="5" presStyleCnt="11" custScaleY="66232">
        <dgm:presLayoutVars>
          <dgm:chPref val="3"/>
        </dgm:presLayoutVars>
      </dgm:prSet>
      <dgm:spPr/>
    </dgm:pt>
    <dgm:pt modelId="{B525E8D2-2F4D-4D6F-A87A-706A5F562C11}" type="pres">
      <dgm:prSet presAssocID="{CDF6FDEB-194C-4D10-8C14-8AD5FA0275C2}" presName="rootConnector" presStyleLbl="node3" presStyleIdx="5" presStyleCnt="11"/>
      <dgm:spPr/>
    </dgm:pt>
    <dgm:pt modelId="{8C4301C6-452A-43F4-8AFE-CD0054146241}" type="pres">
      <dgm:prSet presAssocID="{CDF6FDEB-194C-4D10-8C14-8AD5FA0275C2}" presName="hierChild4" presStyleCnt="0"/>
      <dgm:spPr/>
    </dgm:pt>
    <dgm:pt modelId="{33E082ED-0C26-401F-AC15-035B9251E37B}" type="pres">
      <dgm:prSet presAssocID="{CDF6FDEB-194C-4D10-8C14-8AD5FA0275C2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7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6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6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6" presStyleCnt="11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6" presStyleCnt="11" custScaleY="78741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6" presStyleCnt="11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7" presStyleCnt="11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7" presStyleCnt="11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7" presStyleCnt="11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8" presStyleCnt="11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8" presStyleCnt="11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8" presStyleCnt="11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7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6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6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9" presStyleCnt="11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9" presStyleCnt="11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9" presStyleCnt="11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0" presStyleCnt="11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0" presStyleCnt="11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0" presStyleCnt="11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7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6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6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5" presStyleCnt="7"/>
      <dgm:spPr/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5" presStyleCnt="6">
        <dgm:presLayoutVars>
          <dgm:chPref val="3"/>
        </dgm:presLayoutVars>
      </dgm:prSet>
      <dgm:spPr/>
    </dgm:pt>
    <dgm:pt modelId="{20CFE40E-2A89-4173-A120-E24EC3FC83C6}" type="pres">
      <dgm:prSet presAssocID="{F89426CD-3C33-417F-8833-A757159C52E0}" presName="rootConnector" presStyleLbl="node2" presStyleIdx="5" presStyleCnt="6"/>
      <dgm:spPr/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5D40459F-5C50-401D-84C7-174C86CC711B}" type="pres">
      <dgm:prSet presAssocID="{755A17E0-002C-4D8F-B3AE-45B127348748}" presName="Name111" presStyleLbl="parChTrans1D2" presStyleIdx="6" presStyleCnt="7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0" presStyleCnt="1" custScaleX="136884" custScaleY="88309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0" presStyleCnt="1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4" destOrd="0" parTransId="{502E90F9-E424-48C6-8D41-00118DE56928}" sibTransId="{328CCD12-1967-44E8-ADD3-6F0E8339E938}"/>
    <dgm:cxn modelId="{974E630E-5039-4AC6-944C-43BB0D1FFE39}" srcId="{02DF0E28-7F03-47C9-BE2A-3E1C280F7C0C}" destId="{F89426CD-3C33-417F-8833-A757159C52E0}" srcOrd="6" destOrd="0" parTransId="{68DAD9AE-207E-43AE-8A00-45EE7A7F6A50}" sibTransId="{440A130C-B3D5-45C5-BCC3-B604C4B6D2D1}"/>
    <dgm:cxn modelId="{24E74616-6731-4DDD-8C02-723EAF961BC8}" srcId="{02DF0E28-7F03-47C9-BE2A-3E1C280F7C0C}" destId="{F249FCF1-CCE9-4FA2-88E8-C45F2F78328C}" srcOrd="2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52AE3F48-8E7D-48DF-84F0-922D85072E1F}" type="presOf" srcId="{CDF6FDEB-194C-4D10-8C14-8AD5FA0275C2}" destId="{B525E8D2-2F4D-4D6F-A87A-706A5F562C11}" srcOrd="1" destOrd="0" presId="urn:microsoft.com/office/officeart/2005/8/layout/orgChart1"/>
    <dgm:cxn modelId="{D29D9B6A-6384-4FE7-AA9C-5894F7A81522}" type="presOf" srcId="{CDF6FDEB-194C-4D10-8C14-8AD5FA0275C2}" destId="{933230C4-ED7D-44E1-B53C-269CD2036581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7D16CF4D-4F8A-4695-87EC-90BD07B1455E}" srcId="{F249FCF1-CCE9-4FA2-88E8-C45F2F78328C}" destId="{CDF6FDEB-194C-4D10-8C14-8AD5FA0275C2}" srcOrd="2" destOrd="0" parTransId="{E81961B1-5F4D-4DCB-8359-60AB48CB15DD}" sibTransId="{E168A951-749F-4FD3-AF54-38751F06FD01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E491CD53-40BC-4777-9FDB-C68678E25FCF}" srcId="{02DF0E28-7F03-47C9-BE2A-3E1C280F7C0C}" destId="{B7BD07FB-4A52-4F46-B7CF-45288A060C8B}" srcOrd="5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0B49BA77-8AEE-4325-A879-52DD8622083E}" type="presOf" srcId="{E81961B1-5F4D-4DCB-8359-60AB48CB15DD}" destId="{02C98568-ECC1-4241-81B5-F1217243FACB}" srcOrd="0" destOrd="0" presId="urn:microsoft.com/office/officeart/2005/8/layout/orgChart1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1" destOrd="0" parTransId="{36C0BA03-B3F1-4EFA-A62F-84B733E6686C}" sibTransId="{414D6496-57F0-4C69-9D0A-7BCAF1F387C5}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677E70E9-64CA-471A-BCD2-C53347F72DC7}" srcId="{02DF0E28-7F03-47C9-BE2A-3E1C280F7C0C}" destId="{B9819CD3-02A0-40A1-B8E6-86EAAEC2805B}" srcOrd="0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3" destOrd="0" parTransId="{C629C5F7-014C-465C-9F44-7F7ED9C0D3AC}" sibTransId="{016316BA-4626-478F-B619-4F74B90C64FF}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C60ECD49-E965-40EE-985D-CF2C90104CDE}" type="presParOf" srcId="{FF001A87-F164-47F4-983B-1BC94792FCE0}" destId="{02C98568-ECC1-4241-81B5-F1217243FACB}" srcOrd="4" destOrd="0" presId="urn:microsoft.com/office/officeart/2005/8/layout/orgChart1"/>
    <dgm:cxn modelId="{873940FB-41F9-4E53-85FD-515FB8169EE3}" type="presParOf" srcId="{FF001A87-F164-47F4-983B-1BC94792FCE0}" destId="{2B43CE83-FE60-4922-9631-0ACD247916AD}" srcOrd="5" destOrd="0" presId="urn:microsoft.com/office/officeart/2005/8/layout/orgChart1"/>
    <dgm:cxn modelId="{FC5827F6-9034-45E3-942F-F5545B817AF9}" type="presParOf" srcId="{2B43CE83-FE60-4922-9631-0ACD247916AD}" destId="{558481E5-3F53-4497-9F65-3BAE69C0312C}" srcOrd="0" destOrd="0" presId="urn:microsoft.com/office/officeart/2005/8/layout/orgChart1"/>
    <dgm:cxn modelId="{ED2581C0-8A7E-4A4F-9E95-11BAEF3402A5}" type="presParOf" srcId="{558481E5-3F53-4497-9F65-3BAE69C0312C}" destId="{933230C4-ED7D-44E1-B53C-269CD2036581}" srcOrd="0" destOrd="0" presId="urn:microsoft.com/office/officeart/2005/8/layout/orgChart1"/>
    <dgm:cxn modelId="{77D63BF7-8DBE-4239-A98B-47C824D65DD7}" type="presParOf" srcId="{558481E5-3F53-4497-9F65-3BAE69C0312C}" destId="{B525E8D2-2F4D-4D6F-A87A-706A5F562C11}" srcOrd="1" destOrd="0" presId="urn:microsoft.com/office/officeart/2005/8/layout/orgChart1"/>
    <dgm:cxn modelId="{E5CFF0B1-F54D-4A19-85C3-73452D914B02}" type="presParOf" srcId="{2B43CE83-FE60-4922-9631-0ACD247916AD}" destId="{8C4301C6-452A-43F4-8AFE-CD0054146241}" srcOrd="1" destOrd="0" presId="urn:microsoft.com/office/officeart/2005/8/layout/orgChart1"/>
    <dgm:cxn modelId="{4FB84092-AD37-4922-ACC8-F2EC3CC7058D}" type="presParOf" srcId="{2B43CE83-FE60-4922-9631-0ACD247916AD}" destId="{33E082ED-0C26-401F-AC15-035B9251E37B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0" destOrd="0" presId="urn:microsoft.com/office/officeart/2005/8/layout/orgChart1"/>
    <dgm:cxn modelId="{12A1FDF1-B5F9-4014-9683-AD8FC0B12864}" type="presParOf" srcId="{3EA867F1-AC1B-459B-80F7-AEB6AB13D79D}" destId="{D0BA33BD-A2E5-4B8C-85DF-EC332CCD0AF4}" srcOrd="11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0E9FA9D8-7279-455D-B0E1-1CBD1BDBC2CE}" type="presParOf" srcId="{0D12B508-1CD4-4C9C-8EEA-0560C19CD9EC}" destId="{5D40459F-5C50-401D-84C7-174C86CC711B}" srcOrd="0" destOrd="0" presId="urn:microsoft.com/office/officeart/2005/8/layout/orgChart1"/>
    <dgm:cxn modelId="{C0966F3E-FBB6-4C88-8435-91DB8F3E8973}" type="presParOf" srcId="{0D12B508-1CD4-4C9C-8EEA-0560C19CD9EC}" destId="{33109E18-10ED-449E-8AF1-AFA7926EC76C}" srcOrd="1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628949" y="2203319"/>
          <a:ext cx="165425" cy="734474"/>
        </a:xfrm>
        <a:custGeom>
          <a:avLst/>
          <a:gdLst/>
          <a:ahLst/>
          <a:cxnLst/>
          <a:rect l="0" t="0" r="0" b="0"/>
          <a:pathLst>
            <a:path>
              <a:moveTo>
                <a:pt x="165425" y="0"/>
              </a:moveTo>
              <a:lnTo>
                <a:pt x="165425" y="734474"/>
              </a:lnTo>
              <a:lnTo>
                <a:pt x="0" y="73447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5794374" y="2203319"/>
          <a:ext cx="4969328" cy="15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43"/>
              </a:lnTo>
              <a:lnTo>
                <a:pt x="4969328" y="1338843"/>
              </a:lnTo>
              <a:lnTo>
                <a:pt x="4969328" y="151133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794374" y="2203319"/>
          <a:ext cx="2981597" cy="15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43"/>
              </a:lnTo>
              <a:lnTo>
                <a:pt x="2981597" y="1338843"/>
              </a:lnTo>
              <a:lnTo>
                <a:pt x="2981597" y="151133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794374" y="2203319"/>
          <a:ext cx="993865" cy="15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43"/>
              </a:lnTo>
              <a:lnTo>
                <a:pt x="993865" y="1338843"/>
              </a:lnTo>
              <a:lnTo>
                <a:pt x="993865" y="151133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800508" y="2203319"/>
          <a:ext cx="993865" cy="1511333"/>
        </a:xfrm>
        <a:custGeom>
          <a:avLst/>
          <a:gdLst/>
          <a:ahLst/>
          <a:cxnLst/>
          <a:rect l="0" t="0" r="0" b="0"/>
          <a:pathLst>
            <a:path>
              <a:moveTo>
                <a:pt x="993865" y="0"/>
              </a:moveTo>
              <a:lnTo>
                <a:pt x="993865" y="1338843"/>
              </a:lnTo>
              <a:lnTo>
                <a:pt x="0" y="1338843"/>
              </a:lnTo>
              <a:lnTo>
                <a:pt x="0" y="151133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812777" y="2203319"/>
          <a:ext cx="2981597" cy="1511333"/>
        </a:xfrm>
        <a:custGeom>
          <a:avLst/>
          <a:gdLst/>
          <a:ahLst/>
          <a:cxnLst/>
          <a:rect l="0" t="0" r="0" b="0"/>
          <a:pathLst>
            <a:path>
              <a:moveTo>
                <a:pt x="2981597" y="0"/>
              </a:moveTo>
              <a:lnTo>
                <a:pt x="2981597" y="1338843"/>
              </a:lnTo>
              <a:lnTo>
                <a:pt x="0" y="1338843"/>
              </a:lnTo>
              <a:lnTo>
                <a:pt x="0" y="151133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25045" y="2203319"/>
          <a:ext cx="4969328" cy="1511333"/>
        </a:xfrm>
        <a:custGeom>
          <a:avLst/>
          <a:gdLst/>
          <a:ahLst/>
          <a:cxnLst/>
          <a:rect l="0" t="0" r="0" b="0"/>
          <a:pathLst>
            <a:path>
              <a:moveTo>
                <a:pt x="4969328" y="0"/>
              </a:moveTo>
              <a:lnTo>
                <a:pt x="4969328" y="1338843"/>
              </a:lnTo>
              <a:lnTo>
                <a:pt x="0" y="1338843"/>
              </a:lnTo>
              <a:lnTo>
                <a:pt x="0" y="151133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4487005" y="1659305"/>
          <a:ext cx="2614737" cy="54401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50" kern="1200" noProof="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sp:txBody>
      <dsp:txXfrm>
        <a:off x="4487005" y="1659305"/>
        <a:ext cx="2614737" cy="544014"/>
      </dsp:txXfrm>
    </dsp:sp>
    <dsp:sp modelId="{909C95B6-E601-4D07-A8B9-4253AA4B192F}">
      <dsp:nvSpPr>
        <dsp:cNvPr id="0" name=""/>
        <dsp:cNvSpPr/>
      </dsp:nvSpPr>
      <dsp:spPr>
        <a:xfrm>
          <a:off x="3669" y="3714652"/>
          <a:ext cx="1642753" cy="821376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50" kern="1200" noProof="0" dirty="0"/>
            <a:t>helse, sosial </a:t>
          </a:r>
          <a:br>
            <a:rPr lang="nn-NO" sz="1050" kern="1200" noProof="0" dirty="0"/>
          </a:br>
          <a:r>
            <a:rPr lang="nn-NO" sz="1050" kern="1200" noProof="0" dirty="0"/>
            <a:t>og barnevern</a:t>
          </a:r>
        </a:p>
      </dsp:txBody>
      <dsp:txXfrm>
        <a:off x="3669" y="3714652"/>
        <a:ext cx="1642753" cy="821376"/>
      </dsp:txXfrm>
    </dsp:sp>
    <dsp:sp modelId="{CDDA0DEA-00AB-4476-B1F6-F3D5C4F5B05A}">
      <dsp:nvSpPr>
        <dsp:cNvPr id="0" name=""/>
        <dsp:cNvSpPr/>
      </dsp:nvSpPr>
      <dsp:spPr>
        <a:xfrm>
          <a:off x="1991400" y="3714652"/>
          <a:ext cx="1642753" cy="821376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50" kern="1200" noProof="0" dirty="0"/>
            <a:t>utdanning og verjemål</a:t>
          </a:r>
        </a:p>
      </dsp:txBody>
      <dsp:txXfrm>
        <a:off x="1991400" y="3714652"/>
        <a:ext cx="1642753" cy="821376"/>
      </dsp:txXfrm>
    </dsp:sp>
    <dsp:sp modelId="{659292F3-2B21-4827-9546-D01800201700}">
      <dsp:nvSpPr>
        <dsp:cNvPr id="0" name=""/>
        <dsp:cNvSpPr/>
      </dsp:nvSpPr>
      <dsp:spPr>
        <a:xfrm>
          <a:off x="3979132" y="3714652"/>
          <a:ext cx="1642753" cy="821376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50" kern="1200" noProof="0" dirty="0"/>
            <a:t>kommunal</a:t>
          </a:r>
        </a:p>
      </dsp:txBody>
      <dsp:txXfrm>
        <a:off x="3979132" y="3714652"/>
        <a:ext cx="1642753" cy="821376"/>
      </dsp:txXfrm>
    </dsp:sp>
    <dsp:sp modelId="{AC8D6E1D-9DDA-40FF-98C0-9DE0A1663417}">
      <dsp:nvSpPr>
        <dsp:cNvPr id="0" name=""/>
        <dsp:cNvSpPr/>
      </dsp:nvSpPr>
      <dsp:spPr>
        <a:xfrm>
          <a:off x="5966863" y="3714652"/>
          <a:ext cx="1642753" cy="821376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50" kern="1200" noProof="0" dirty="0"/>
            <a:t>miljø</a:t>
          </a:r>
        </a:p>
      </dsp:txBody>
      <dsp:txXfrm>
        <a:off x="5966863" y="3714652"/>
        <a:ext cx="1642753" cy="821376"/>
      </dsp:txXfrm>
    </dsp:sp>
    <dsp:sp modelId="{EFB304F1-F6B6-401C-BEFD-6DEB5E98C5F2}">
      <dsp:nvSpPr>
        <dsp:cNvPr id="0" name=""/>
        <dsp:cNvSpPr/>
      </dsp:nvSpPr>
      <dsp:spPr>
        <a:xfrm>
          <a:off x="7954595" y="3714652"/>
          <a:ext cx="1642753" cy="821376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50" kern="1200" noProof="0" dirty="0"/>
            <a:t>landbruk</a:t>
          </a:r>
        </a:p>
      </dsp:txBody>
      <dsp:txXfrm>
        <a:off x="7954595" y="3714652"/>
        <a:ext cx="1642753" cy="821376"/>
      </dsp:txXfrm>
    </dsp:sp>
    <dsp:sp modelId="{1F9F70E5-8640-45BD-B6C4-BF02659BB8A4}">
      <dsp:nvSpPr>
        <dsp:cNvPr id="0" name=""/>
        <dsp:cNvSpPr/>
      </dsp:nvSpPr>
      <dsp:spPr>
        <a:xfrm>
          <a:off x="9942326" y="3714652"/>
          <a:ext cx="1642753" cy="821376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50" kern="1200" noProof="0" dirty="0"/>
            <a:t>organisasjon </a:t>
          </a:r>
          <a:br>
            <a:rPr lang="nn-NO" sz="1050" kern="1200" noProof="0" dirty="0"/>
          </a:br>
          <a:r>
            <a:rPr lang="nn-NO" sz="1050" kern="1200" noProof="0" dirty="0"/>
            <a:t>og strategi</a:t>
          </a:r>
        </a:p>
      </dsp:txBody>
      <dsp:txXfrm>
        <a:off x="9942326" y="3714652"/>
        <a:ext cx="1642753" cy="821376"/>
      </dsp:txXfrm>
    </dsp:sp>
    <dsp:sp modelId="{C32C0C48-A0F3-41D4-8BB6-B6566DFE356D}">
      <dsp:nvSpPr>
        <dsp:cNvPr id="0" name=""/>
        <dsp:cNvSpPr/>
      </dsp:nvSpPr>
      <dsp:spPr>
        <a:xfrm>
          <a:off x="3380282" y="2575119"/>
          <a:ext cx="2248666" cy="725349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50" kern="1200" noProof="0" dirty="0"/>
            <a:t>stab</a:t>
          </a:r>
        </a:p>
      </dsp:txBody>
      <dsp:txXfrm>
        <a:off x="3380282" y="2575119"/>
        <a:ext cx="2248666" cy="725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151883" y="665555"/>
          <a:ext cx="151405" cy="672226"/>
        </a:xfrm>
        <a:custGeom>
          <a:avLst/>
          <a:gdLst/>
          <a:ahLst/>
          <a:cxnLst/>
          <a:rect l="0" t="0" r="0" b="0"/>
          <a:pathLst>
            <a:path>
              <a:moveTo>
                <a:pt x="151405" y="0"/>
              </a:moveTo>
              <a:lnTo>
                <a:pt x="151405" y="672226"/>
              </a:lnTo>
              <a:lnTo>
                <a:pt x="0" y="67222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5303289" y="665555"/>
          <a:ext cx="4548167" cy="13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374"/>
              </a:lnTo>
              <a:lnTo>
                <a:pt x="4548167" y="1225374"/>
              </a:lnTo>
              <a:lnTo>
                <a:pt x="4548167" y="138324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303289" y="665555"/>
          <a:ext cx="2728900" cy="13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374"/>
              </a:lnTo>
              <a:lnTo>
                <a:pt x="2728900" y="1225374"/>
              </a:lnTo>
              <a:lnTo>
                <a:pt x="2728900" y="138324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5611511" y="2800562"/>
          <a:ext cx="225528" cy="1378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342"/>
              </a:lnTo>
              <a:lnTo>
                <a:pt x="225528" y="1378342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5611511" y="2800562"/>
          <a:ext cx="225528" cy="564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694"/>
              </a:lnTo>
              <a:lnTo>
                <a:pt x="225528" y="56469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303289" y="665555"/>
          <a:ext cx="909633" cy="13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374"/>
              </a:lnTo>
              <a:lnTo>
                <a:pt x="909633" y="1225374"/>
              </a:lnTo>
              <a:lnTo>
                <a:pt x="909633" y="138324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3792244" y="2800562"/>
          <a:ext cx="225528" cy="2286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6029"/>
              </a:lnTo>
              <a:lnTo>
                <a:pt x="225528" y="228602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3792244" y="2800562"/>
          <a:ext cx="225528" cy="147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380"/>
              </a:lnTo>
              <a:lnTo>
                <a:pt x="225528" y="147238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3792244" y="2800562"/>
          <a:ext cx="225528" cy="611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13"/>
              </a:lnTo>
              <a:lnTo>
                <a:pt x="225528" y="61171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393655" y="665555"/>
          <a:ext cx="909633" cy="1383244"/>
        </a:xfrm>
        <a:custGeom>
          <a:avLst/>
          <a:gdLst/>
          <a:ahLst/>
          <a:cxnLst/>
          <a:rect l="0" t="0" r="0" b="0"/>
          <a:pathLst>
            <a:path>
              <a:moveTo>
                <a:pt x="909633" y="0"/>
              </a:moveTo>
              <a:lnTo>
                <a:pt x="909633" y="1225374"/>
              </a:lnTo>
              <a:lnTo>
                <a:pt x="0" y="1225374"/>
              </a:lnTo>
              <a:lnTo>
                <a:pt x="0" y="138324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98568-ECC1-4241-81B5-F1217243FACB}">
      <dsp:nvSpPr>
        <dsp:cNvPr id="0" name=""/>
        <dsp:cNvSpPr/>
      </dsp:nvSpPr>
      <dsp:spPr>
        <a:xfrm>
          <a:off x="1972977" y="2800562"/>
          <a:ext cx="225528" cy="219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1991"/>
              </a:lnTo>
              <a:lnTo>
                <a:pt x="225528" y="219199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1972977" y="2800562"/>
          <a:ext cx="225528" cy="1378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342"/>
              </a:lnTo>
              <a:lnTo>
                <a:pt x="225528" y="1378342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1972977" y="2800562"/>
          <a:ext cx="225528" cy="564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694"/>
              </a:lnTo>
              <a:lnTo>
                <a:pt x="225528" y="56469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574388" y="665555"/>
          <a:ext cx="2728900" cy="1383244"/>
        </a:xfrm>
        <a:custGeom>
          <a:avLst/>
          <a:gdLst/>
          <a:ahLst/>
          <a:cxnLst/>
          <a:rect l="0" t="0" r="0" b="0"/>
          <a:pathLst>
            <a:path>
              <a:moveTo>
                <a:pt x="2728900" y="0"/>
              </a:moveTo>
              <a:lnTo>
                <a:pt x="2728900" y="1225374"/>
              </a:lnTo>
              <a:lnTo>
                <a:pt x="0" y="1225374"/>
              </a:lnTo>
              <a:lnTo>
                <a:pt x="0" y="138324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153710" y="2800562"/>
          <a:ext cx="225528" cy="219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1991"/>
              </a:lnTo>
              <a:lnTo>
                <a:pt x="225528" y="219199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53710" y="2800562"/>
          <a:ext cx="225528" cy="1378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342"/>
              </a:lnTo>
              <a:lnTo>
                <a:pt x="225528" y="1378342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53710" y="2800562"/>
          <a:ext cx="225528" cy="564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694"/>
              </a:lnTo>
              <a:lnTo>
                <a:pt x="225528" y="56469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755121" y="665555"/>
          <a:ext cx="4548167" cy="1383244"/>
        </a:xfrm>
        <a:custGeom>
          <a:avLst/>
          <a:gdLst/>
          <a:ahLst/>
          <a:cxnLst/>
          <a:rect l="0" t="0" r="0" b="0"/>
          <a:pathLst>
            <a:path>
              <a:moveTo>
                <a:pt x="4548167" y="0"/>
              </a:moveTo>
              <a:lnTo>
                <a:pt x="4548167" y="1225374"/>
              </a:lnTo>
              <a:lnTo>
                <a:pt x="0" y="1225374"/>
              </a:lnTo>
              <a:lnTo>
                <a:pt x="0" y="138324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4106722" y="167647"/>
          <a:ext cx="2393132" cy="497907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sp:txBody>
      <dsp:txXfrm>
        <a:off x="4106722" y="167647"/>
        <a:ext cx="2393132" cy="497907"/>
      </dsp:txXfrm>
    </dsp:sp>
    <dsp:sp modelId="{909C95B6-E601-4D07-A8B9-4253AA4B192F}">
      <dsp:nvSpPr>
        <dsp:cNvPr id="0" name=""/>
        <dsp:cNvSpPr/>
      </dsp:nvSpPr>
      <dsp:spPr>
        <a:xfrm>
          <a:off x="3358" y="2048799"/>
          <a:ext cx="1503526" cy="75176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helse, sosial</a:t>
          </a:r>
          <a:br>
            <a:rPr lang="nb-NO" sz="1050" kern="1200" dirty="0"/>
          </a:br>
          <a:r>
            <a:rPr lang="nb-NO" sz="1050" kern="1200" dirty="0"/>
            <a:t>og barnevern</a:t>
          </a:r>
        </a:p>
      </dsp:txBody>
      <dsp:txXfrm>
        <a:off x="3358" y="2048799"/>
        <a:ext cx="1503526" cy="751763"/>
      </dsp:txXfrm>
    </dsp:sp>
    <dsp:sp modelId="{553631B5-CBD2-4A84-8241-4CFEDA684922}">
      <dsp:nvSpPr>
        <dsp:cNvPr id="0" name=""/>
        <dsp:cNvSpPr/>
      </dsp:nvSpPr>
      <dsp:spPr>
        <a:xfrm>
          <a:off x="379239" y="3116303"/>
          <a:ext cx="1503526" cy="4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sosial og</a:t>
          </a:r>
          <a:br>
            <a:rPr lang="nb-NO" sz="900" kern="1200" dirty="0"/>
          </a:br>
          <a:r>
            <a:rPr lang="nb-NO" sz="900" kern="1200" dirty="0"/>
            <a:t>barnevern</a:t>
          </a:r>
        </a:p>
      </dsp:txBody>
      <dsp:txXfrm>
        <a:off x="379239" y="3116303"/>
        <a:ext cx="1503526" cy="497907"/>
      </dsp:txXfrm>
    </dsp:sp>
    <dsp:sp modelId="{F13E7E48-981B-43A9-9979-E605E6B970F9}">
      <dsp:nvSpPr>
        <dsp:cNvPr id="0" name=""/>
        <dsp:cNvSpPr/>
      </dsp:nvSpPr>
      <dsp:spPr>
        <a:xfrm>
          <a:off x="379239" y="3929951"/>
          <a:ext cx="1503526" cy="4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Kommunehelse</a:t>
          </a:r>
          <a:br>
            <a:rPr lang="nb-NO" sz="900" kern="1200" dirty="0"/>
          </a:br>
          <a:r>
            <a:rPr lang="nb-NO" sz="900" kern="1200" dirty="0"/>
            <a:t>og -omsorg</a:t>
          </a:r>
        </a:p>
      </dsp:txBody>
      <dsp:txXfrm>
        <a:off x="379239" y="3929951"/>
        <a:ext cx="1503526" cy="497907"/>
      </dsp:txXfrm>
    </dsp:sp>
    <dsp:sp modelId="{838C790D-277C-4318-B19C-4E18F5216499}">
      <dsp:nvSpPr>
        <dsp:cNvPr id="0" name=""/>
        <dsp:cNvSpPr/>
      </dsp:nvSpPr>
      <dsp:spPr>
        <a:xfrm>
          <a:off x="379239" y="4743599"/>
          <a:ext cx="1503526" cy="4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spesialisthelse</a:t>
          </a:r>
        </a:p>
      </dsp:txBody>
      <dsp:txXfrm>
        <a:off x="379239" y="4743599"/>
        <a:ext cx="1503526" cy="497907"/>
      </dsp:txXfrm>
    </dsp:sp>
    <dsp:sp modelId="{CDDA0DEA-00AB-4476-B1F6-F3D5C4F5B05A}">
      <dsp:nvSpPr>
        <dsp:cNvPr id="0" name=""/>
        <dsp:cNvSpPr/>
      </dsp:nvSpPr>
      <dsp:spPr>
        <a:xfrm>
          <a:off x="1822625" y="2048799"/>
          <a:ext cx="1503526" cy="75176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utdanning </a:t>
          </a:r>
          <a:br>
            <a:rPr lang="nb-NO" sz="1050" kern="1200" dirty="0"/>
          </a:br>
          <a:r>
            <a:rPr lang="nb-NO" sz="1050" kern="1200" dirty="0"/>
            <a:t>og verjemål</a:t>
          </a:r>
        </a:p>
      </dsp:txBody>
      <dsp:txXfrm>
        <a:off x="1822625" y="2048799"/>
        <a:ext cx="1503526" cy="751763"/>
      </dsp:txXfrm>
    </dsp:sp>
    <dsp:sp modelId="{FF9BC0BE-EDB8-40F1-8B24-627FF34A5A2F}">
      <dsp:nvSpPr>
        <dsp:cNvPr id="0" name=""/>
        <dsp:cNvSpPr/>
      </dsp:nvSpPr>
      <dsp:spPr>
        <a:xfrm>
          <a:off x="2198506" y="3116303"/>
          <a:ext cx="1503526" cy="4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tilsyn</a:t>
          </a:r>
        </a:p>
      </dsp:txBody>
      <dsp:txXfrm>
        <a:off x="2198506" y="3116303"/>
        <a:ext cx="1503526" cy="497907"/>
      </dsp:txXfrm>
    </dsp:sp>
    <dsp:sp modelId="{A31324D4-E64F-4E57-96FD-598ACBBACD19}">
      <dsp:nvSpPr>
        <dsp:cNvPr id="0" name=""/>
        <dsp:cNvSpPr/>
      </dsp:nvSpPr>
      <dsp:spPr>
        <a:xfrm>
          <a:off x="2198506" y="3929951"/>
          <a:ext cx="1503526" cy="4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forvaltning</a:t>
          </a:r>
        </a:p>
      </dsp:txBody>
      <dsp:txXfrm>
        <a:off x="2198506" y="3929951"/>
        <a:ext cx="1503526" cy="497907"/>
      </dsp:txXfrm>
    </dsp:sp>
    <dsp:sp modelId="{933230C4-ED7D-44E1-B53C-269CD2036581}">
      <dsp:nvSpPr>
        <dsp:cNvPr id="0" name=""/>
        <dsp:cNvSpPr/>
      </dsp:nvSpPr>
      <dsp:spPr>
        <a:xfrm>
          <a:off x="2198506" y="4743599"/>
          <a:ext cx="1503526" cy="4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verjemål</a:t>
          </a:r>
        </a:p>
      </dsp:txBody>
      <dsp:txXfrm>
        <a:off x="2198506" y="4743599"/>
        <a:ext cx="1503526" cy="497907"/>
      </dsp:txXfrm>
    </dsp:sp>
    <dsp:sp modelId="{111B72F2-6D3E-4A9C-A953-9ECE5CECD5F6}">
      <dsp:nvSpPr>
        <dsp:cNvPr id="0" name=""/>
        <dsp:cNvSpPr/>
      </dsp:nvSpPr>
      <dsp:spPr>
        <a:xfrm>
          <a:off x="3641892" y="2048799"/>
          <a:ext cx="1503526" cy="75176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kommunal</a:t>
          </a:r>
        </a:p>
      </dsp:txBody>
      <dsp:txXfrm>
        <a:off x="3641892" y="2048799"/>
        <a:ext cx="1503526" cy="751763"/>
      </dsp:txXfrm>
    </dsp:sp>
    <dsp:sp modelId="{ECADBA38-16A9-407D-8A5F-D6DE9BF43E1B}">
      <dsp:nvSpPr>
        <dsp:cNvPr id="0" name=""/>
        <dsp:cNvSpPr/>
      </dsp:nvSpPr>
      <dsp:spPr>
        <a:xfrm>
          <a:off x="4017773" y="3116303"/>
          <a:ext cx="1503526" cy="591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kommuneforvaltning </a:t>
          </a:r>
          <a:br>
            <a:rPr lang="nb-NO" sz="900" kern="1200" dirty="0"/>
          </a:br>
          <a:r>
            <a:rPr lang="nb-NO" sz="900" kern="1200"/>
            <a:t>og -samordning</a:t>
          </a:r>
          <a:endParaRPr lang="nb-NO" sz="900" kern="1200" dirty="0"/>
        </a:p>
      </dsp:txBody>
      <dsp:txXfrm>
        <a:off x="4017773" y="3116303"/>
        <a:ext cx="1503526" cy="591945"/>
      </dsp:txXfrm>
    </dsp:sp>
    <dsp:sp modelId="{666E077F-97D3-4355-9F84-AD1816C49B12}">
      <dsp:nvSpPr>
        <dsp:cNvPr id="0" name=""/>
        <dsp:cNvSpPr/>
      </dsp:nvSpPr>
      <dsp:spPr>
        <a:xfrm>
          <a:off x="4017773" y="4023989"/>
          <a:ext cx="1503526" cy="4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plan</a:t>
          </a:r>
        </a:p>
      </dsp:txBody>
      <dsp:txXfrm>
        <a:off x="4017773" y="4023989"/>
        <a:ext cx="1503526" cy="497907"/>
      </dsp:txXfrm>
    </dsp:sp>
    <dsp:sp modelId="{B8289C61-4606-4F43-91FF-7C0EDDCA438B}">
      <dsp:nvSpPr>
        <dsp:cNvPr id="0" name=""/>
        <dsp:cNvSpPr/>
      </dsp:nvSpPr>
      <dsp:spPr>
        <a:xfrm>
          <a:off x="4017773" y="4837637"/>
          <a:ext cx="1503526" cy="4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beredskap</a:t>
          </a:r>
        </a:p>
      </dsp:txBody>
      <dsp:txXfrm>
        <a:off x="4017773" y="4837637"/>
        <a:ext cx="1503526" cy="497907"/>
      </dsp:txXfrm>
    </dsp:sp>
    <dsp:sp modelId="{659292F3-2B21-4827-9546-D01800201700}">
      <dsp:nvSpPr>
        <dsp:cNvPr id="0" name=""/>
        <dsp:cNvSpPr/>
      </dsp:nvSpPr>
      <dsp:spPr>
        <a:xfrm>
          <a:off x="5461159" y="2048799"/>
          <a:ext cx="1503526" cy="75176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</a:t>
          </a:r>
        </a:p>
      </dsp:txBody>
      <dsp:txXfrm>
        <a:off x="5461159" y="2048799"/>
        <a:ext cx="1503526" cy="751763"/>
      </dsp:txXfrm>
    </dsp:sp>
    <dsp:sp modelId="{61819400-3ED5-499D-95E6-64ECC88F62D3}">
      <dsp:nvSpPr>
        <dsp:cNvPr id="0" name=""/>
        <dsp:cNvSpPr/>
      </dsp:nvSpPr>
      <dsp:spPr>
        <a:xfrm>
          <a:off x="5837040" y="3116303"/>
          <a:ext cx="1503526" cy="4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 err="1"/>
            <a:t>naturmangfald</a:t>
          </a:r>
          <a:endParaRPr lang="nb-NO" sz="900" kern="1200" dirty="0"/>
        </a:p>
      </dsp:txBody>
      <dsp:txXfrm>
        <a:off x="5837040" y="3116303"/>
        <a:ext cx="1503526" cy="497907"/>
      </dsp:txXfrm>
    </dsp:sp>
    <dsp:sp modelId="{904DE4B9-5AFB-4A5D-BEB0-39D5D1B6F5E4}">
      <dsp:nvSpPr>
        <dsp:cNvPr id="0" name=""/>
        <dsp:cNvSpPr/>
      </dsp:nvSpPr>
      <dsp:spPr>
        <a:xfrm>
          <a:off x="5837040" y="3929951"/>
          <a:ext cx="1503526" cy="4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 err="1"/>
            <a:t>forureining</a:t>
          </a:r>
          <a:endParaRPr lang="nb-NO" sz="900" kern="1200" dirty="0"/>
        </a:p>
      </dsp:txBody>
      <dsp:txXfrm>
        <a:off x="5837040" y="3929951"/>
        <a:ext cx="1503526" cy="497907"/>
      </dsp:txXfrm>
    </dsp:sp>
    <dsp:sp modelId="{EFB304F1-F6B6-401C-BEFD-6DEB5E98C5F2}">
      <dsp:nvSpPr>
        <dsp:cNvPr id="0" name=""/>
        <dsp:cNvSpPr/>
      </dsp:nvSpPr>
      <dsp:spPr>
        <a:xfrm>
          <a:off x="7280426" y="2048799"/>
          <a:ext cx="1503526" cy="75176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landbruk</a:t>
          </a:r>
        </a:p>
      </dsp:txBody>
      <dsp:txXfrm>
        <a:off x="7280426" y="2048799"/>
        <a:ext cx="1503526" cy="751763"/>
      </dsp:txXfrm>
    </dsp:sp>
    <dsp:sp modelId="{1F9F70E5-8640-45BD-B6C4-BF02659BB8A4}">
      <dsp:nvSpPr>
        <dsp:cNvPr id="0" name=""/>
        <dsp:cNvSpPr/>
      </dsp:nvSpPr>
      <dsp:spPr>
        <a:xfrm>
          <a:off x="9099693" y="2048799"/>
          <a:ext cx="1503526" cy="75176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organisasjon </a:t>
          </a:r>
          <a:br>
            <a:rPr lang="nb-NO" sz="1050" kern="1200" dirty="0"/>
          </a:br>
          <a:r>
            <a:rPr lang="nb-NO" sz="1050" kern="1200" dirty="0"/>
            <a:t>og strategi</a:t>
          </a:r>
        </a:p>
      </dsp:txBody>
      <dsp:txXfrm>
        <a:off x="9099693" y="2048799"/>
        <a:ext cx="1503526" cy="751763"/>
      </dsp:txXfrm>
    </dsp:sp>
    <dsp:sp modelId="{C32C0C48-A0F3-41D4-8BB6-B6566DFE356D}">
      <dsp:nvSpPr>
        <dsp:cNvPr id="0" name=""/>
        <dsp:cNvSpPr/>
      </dsp:nvSpPr>
      <dsp:spPr>
        <a:xfrm>
          <a:off x="3093796" y="1005844"/>
          <a:ext cx="2058087" cy="663874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stab</a:t>
          </a:r>
        </a:p>
      </dsp:txBody>
      <dsp:txXfrm>
        <a:off x="3093796" y="1005844"/>
        <a:ext cx="2058087" cy="66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25.04.2023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235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5456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163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76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55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487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73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96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2374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21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3870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Merk: RR har en analyse av plasser til opplæring (på bakgrunn av intervju med både skole og kriminalomsorg) . Variasjonene her er store.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440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Overskrift (pkt. 54) på framsidemal utan bilete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4309355-0FC1-4B7D-B851-ADF599352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4" y="5229831"/>
            <a:ext cx="5001560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County Governor of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Vestland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n-NO" noProof="0" dirty="0"/>
              <a:t>Mykje tekst vil gjere at publikum brukar meir tid på å lese, og mindre tid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n-NO" noProof="0"/>
              <a:t>Overskrifta (pkt. 36) bør vere kort og tydeleg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County Governor of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Vestland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17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I faktaboksen kan du skrive viktig informasjon som høyrer til temaa du snakkar om. </a:t>
            </a:r>
            <a:br>
              <a:rPr lang="nn-NO" noProof="0" dirty="0"/>
            </a:br>
            <a:r>
              <a:rPr lang="nn-NO" noProof="0" dirty="0"/>
              <a:t>Til dømes ein lovparagraf, statistikk eller ei hugseliste med nyttige tips.</a:t>
            </a:r>
            <a:br>
              <a:rPr lang="nn-NO" noProof="0" dirty="0"/>
            </a:br>
            <a:r>
              <a:rPr lang="nn-NO" noProof="0" dirty="0"/>
              <a:t>Bruk stor bokstav og punktum dersom det er heile setningar i kvart punkt.</a:t>
            </a:r>
            <a:br>
              <a:rPr lang="nn-NO" noProof="0" dirty="0"/>
            </a:br>
            <a:r>
              <a:rPr lang="nn-NO" noProof="0" dirty="0"/>
              <a:t>Skriv gjerne inn kjelde for fakta, som til dømes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+mn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 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  <a:p>
            <a:pPr lvl="0"/>
            <a:endParaRPr lang="nn-NO" noProof="0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County Governor of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Vestland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. 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  <a:br>
              <a:rPr lang="nn-NO" noProof="0" dirty="0"/>
            </a:br>
            <a:r>
              <a:rPr lang="nn-NO" noProof="0" dirty="0"/>
              <a:t>Mykje tekst vil gjere at publikum brukar meir tid på å lese, og mindre tid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som passar til det du skal snakke om. </a:t>
            </a: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Har du ikkje bilete som passar til tema, kan du bruke ei </a:t>
            </a:r>
            <a:r>
              <a:rPr lang="nn-NO" noProof="0" dirty="0" err="1"/>
              <a:t>malside</a:t>
            </a:r>
            <a:r>
              <a:rPr lang="nn-NO" noProof="0" dirty="0"/>
              <a:t> utan bilete. </a:t>
            </a:r>
          </a:p>
          <a:p>
            <a:endParaRPr lang="nn-NO" noProof="0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n-NO" noProof="0" dirty="0"/>
              <a:t>Overskrift (pkt. 36) bør vere kort og tydeleg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County Governor of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Vestland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 og/eller eigar av biletet.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ald - 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. </a:t>
            </a:r>
            <a:br>
              <a:rPr lang="nn-NO" noProof="0" dirty="0"/>
            </a:br>
            <a:r>
              <a:rPr lang="nn-NO" noProof="0" dirty="0"/>
              <a:t>Publikum bør sleppe å lese alt som vert sagt. </a:t>
            </a:r>
            <a:br>
              <a:rPr lang="nn-NO" noProof="0" dirty="0"/>
            </a:br>
            <a:r>
              <a:rPr lang="nn-NO" noProof="0" dirty="0"/>
              <a:t>Mykje tekst vil gjere at publikum les, og ikkje høyrer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som passar til tema. 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Har du ikkje relevant bilete, kan du bruke ei </a:t>
            </a:r>
            <a:r>
              <a:rPr lang="nn-NO" noProof="0" dirty="0" err="1"/>
              <a:t>malside</a:t>
            </a:r>
            <a:r>
              <a:rPr lang="nn-NO" noProof="0" dirty="0"/>
              <a:t> utan bilete.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County Governor of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Vestland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 og/eller eigar av biletet.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County Governor</a:t>
            </a:r>
            <a:r>
              <a:rPr kumimoji="0" lang="nn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of Vestland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n-NO" noProof="0" dirty="0"/>
              <a:t>Utheva</a:t>
            </a:r>
            <a:r>
              <a:rPr lang="nn-NO" dirty="0"/>
              <a:t> tekst (pkt. 32) til t.d. sitat, viktig poeng du vil vektleggje, kapitteldelar eller oppgåvetekst.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County Governor of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Vestland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 og/eller eigar av biletet.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n-NO" noProof="0" dirty="0"/>
              <a:t>Utheva tekst (pkt. 28) til t.d. sitat eller eit viktig poeng du vil vektleggje.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som passar til tema. 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Har du ikkje relevant bilete, kan du bruke ei </a:t>
            </a:r>
            <a:r>
              <a:rPr lang="nn-NO" noProof="0" dirty="0" err="1"/>
              <a:t>malside</a:t>
            </a:r>
            <a:r>
              <a:rPr lang="nn-NO" noProof="0" dirty="0"/>
              <a:t> utan bilete.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Klikk her for å redigere tekst. Her kan du skrive noko som </a:t>
            </a:r>
            <a:r>
              <a:rPr lang="nn-NO" noProof="0" dirty="0" err="1"/>
              <a:t>tilføyer</a:t>
            </a:r>
            <a:r>
              <a:rPr lang="nn-NO" noProof="0" dirty="0"/>
              <a:t> informasjon til biletet. Denne sida kan brukast til å samanlikne noko.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n-NO" noProof="0" dirty="0"/>
              <a:t>Overskrift (pkt. 36) for to bilete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County Governor of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Vestland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bilete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/>
              <a:t>Klikk her for å redigere tekst. Her kan du skrive noko som tilføyer informasjon til biletet. Denne sida kan brukast til å samanlikne noko.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Bileta og faktaboksane på denne malsida kan brukast for å samanlikne noko.</a:t>
            </a:r>
            <a:br>
              <a:rPr lang="nn-NO" noProof="0" dirty="0"/>
            </a:br>
            <a:r>
              <a:rPr lang="nn-NO" noProof="0" dirty="0"/>
              <a:t>Til dømes viss du har tre bilete som viser ei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Bileta kan brukast til å illustrere tre viktige poeng.</a:t>
            </a:r>
            <a:br>
              <a:rPr lang="nn-NO" noProof="0" dirty="0"/>
            </a:br>
            <a:r>
              <a:rPr lang="nn-NO" noProof="0" dirty="0"/>
              <a:t>Kart, bilete og illustrasjonar kan setjast inn og brukast for å samanlikne noko innan eit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Eksempel kan vere naturtypar, artar, byar, brukargrupper, kommunar, område, personar osb.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n-NO" noProof="0"/>
              <a:t>Overskrift (pkt. 36) for tre bilete + faktaboksar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</a:t>
            </a:r>
            <a:br>
              <a:rPr lang="nn-NO" noProof="0" dirty="0"/>
            </a:br>
            <a:r>
              <a:rPr lang="nn-NO" noProof="0" dirty="0"/>
              <a:t>inn bilete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</a:t>
            </a:r>
            <a:br>
              <a:rPr lang="nn-NO" noProof="0" dirty="0"/>
            </a:br>
            <a:r>
              <a:rPr lang="nn-NO" noProof="0" dirty="0"/>
              <a:t>inn bilete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</a:t>
            </a:r>
            <a:br>
              <a:rPr lang="nn-NO" noProof="0" dirty="0"/>
            </a:br>
            <a:r>
              <a:rPr lang="nn-NO" noProof="0" dirty="0"/>
              <a:t>inn bilete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County Governor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of Vestland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Faktaboksane kan brukast til å samanlikne noko. </a:t>
            </a:r>
            <a:br>
              <a:rPr lang="nn-NO" noProof="0" dirty="0"/>
            </a:br>
            <a:r>
              <a:rPr lang="nn-NO" noProof="0" dirty="0"/>
              <a:t>Til dømes viss du vil samanlikne tre paragrafar eller lovverk.</a:t>
            </a:r>
            <a:br>
              <a:rPr lang="nn-NO" noProof="0" dirty="0"/>
            </a:br>
            <a:r>
              <a:rPr lang="nn-NO" noProof="0" dirty="0"/>
              <a:t>Eller viss du skal forklare gangen i ein prosess eller eit tilsyn som består av tre delar.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n-NO" noProof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n-NO" noProof="0" dirty="0"/>
          </a:p>
          <a:p>
            <a:pPr lvl="0"/>
            <a:endParaRPr lang="nn-NO" noProof="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Når punkta er heile setningar, skal det vere stor bokstav i kvart punkt. </a:t>
            </a:r>
            <a:br>
              <a:rPr lang="nn-NO" noProof="0" dirty="0"/>
            </a:br>
            <a:r>
              <a:rPr lang="nn-NO" noProof="0" dirty="0"/>
              <a:t>Gje alle punkta same form og struktur.</a:t>
            </a:r>
          </a:p>
          <a:p>
            <a:pPr lvl="0"/>
            <a:endParaRPr lang="nn-NO" noProof="0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 dirty="0"/>
              <a:t>Les meir om punktoppstillingar på Språkrådet.no.</a:t>
            </a:r>
          </a:p>
          <a:p>
            <a:pPr lvl="0"/>
            <a:endParaRPr lang="nn-NO" noProof="0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n-NO" noProof="0"/>
              <a:t>Felles overskrift (pkt. 36) for tre faktaboksar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County Governor of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Vestland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Overskrift (pkt. 54) på framsidemal utan bilete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84AACB3-2A4D-4B90-9401-BB83FBA09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4" y="5229831"/>
            <a:ext cx="5001560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igne titla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n-NO" noProof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n-NO" noProof="0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n-NO" noProof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County Governor of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Vestland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Faktaboksane kan brukast til å samanlikne noko. </a:t>
            </a:r>
            <a:br>
              <a:rPr lang="nn-NO" noProof="0" dirty="0"/>
            </a:br>
            <a:r>
              <a:rPr lang="nn-NO" noProof="0" dirty="0"/>
              <a:t>Til dømes viss du vil samanlikne tre paragrafar eller lovverk.</a:t>
            </a:r>
            <a:br>
              <a:rPr lang="nn-NO" noProof="0" dirty="0"/>
            </a:br>
            <a:r>
              <a:rPr lang="nn-NO" noProof="0" dirty="0"/>
              <a:t>Eller viss du skal forklare gangen i ein prosess eller eit tilsyn som består av tre delar.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n-NO" noProof="0" dirty="0"/>
          </a:p>
          <a:p>
            <a:pPr lvl="0"/>
            <a:endParaRPr lang="nn-NO" noProof="0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Når punkta er heile setningar, skal det vere stor bokstav i kvart punkt. </a:t>
            </a:r>
            <a:br>
              <a:rPr lang="nn-NO" noProof="0" dirty="0"/>
            </a:br>
            <a:r>
              <a:rPr lang="nn-NO" noProof="0" dirty="0"/>
              <a:t>Gje alle punkta same form og struktur.</a:t>
            </a:r>
          </a:p>
          <a:p>
            <a:pPr lvl="0"/>
            <a:endParaRPr lang="nn-NO" noProof="0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n-NO" noProof="0"/>
              <a:t>Les meir om punktoppstillingar på Språkrådet.no.</a:t>
            </a:r>
          </a:p>
          <a:p>
            <a:pPr lvl="0"/>
            <a:endParaRPr lang="nn-NO" noProof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ilside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bilete som dekker heile skjermen.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 og/eller eigar av biletet skriv du i tekstfeltet nedst på malsida.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/>
              <a:t>Her skriv du fotograf og/eller eigar av biletet.</a:t>
            </a:r>
            <a:endParaRPr lang="nn-NO" dirty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County Governor</a:t>
            </a:r>
            <a:r>
              <a:rPr kumimoji="0" lang="nn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of Vestland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ståande bilete 1.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ståande bilete 2.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County Governor of Vestland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1.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2.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ståande bilete.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County Governor of Vestland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1.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3.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n-NO" noProof="0"/>
              <a:t>Her skriv du fotograf(ane) og/eller eigar(ane) av bileta).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County Governor of Vestland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2.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r>
              <a:rPr lang="nn-NO" noProof="0" dirty="0"/>
              <a:t>Klikk på ikonet for å setje inn eit liggjande bilete 4.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Namn på fotograf(ar) og/eller eigar(ar) av biletet skriv du i tekstfeltet nedst på malsida.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>
                <a:latin typeface="+mn-lt"/>
              </a:defRPr>
            </a:lvl1pPr>
          </a:lstStyle>
          <a:p>
            <a:r>
              <a:rPr lang="nn-NO" noProof="0" dirty="0"/>
              <a:t>Klikk på ikonet for å setje inn video som ligg lagra på datamaskina.</a:t>
            </a:r>
            <a:br>
              <a:rPr lang="nn-NO" noProof="0" dirty="0"/>
            </a:br>
            <a:r>
              <a:rPr lang="nn-NO" noProof="0" dirty="0"/>
              <a:t>Videoar frå nettet kan ikkje setjast inn.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NB. Når du set inn video i presentasjon, vert fila veldig stor.</a:t>
            </a: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Det er lurt at både presentasjon og </a:t>
            </a:r>
            <a:r>
              <a:rPr lang="nn-NO" noProof="0" dirty="0" err="1"/>
              <a:t>videofil</a:t>
            </a:r>
            <a:r>
              <a:rPr lang="nn-NO" noProof="0" dirty="0"/>
              <a:t> ligg lagra på same datamaskin</a:t>
            </a:r>
            <a:br>
              <a:rPr lang="nn-NO" noProof="0" dirty="0"/>
            </a:br>
            <a:r>
              <a:rPr lang="nn-NO" noProof="0" dirty="0"/>
              <a:t> som presentasjonen skal spelast av på.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Last eventuelt presentasjonen over frå minnepinne til maskin.</a:t>
            </a:r>
            <a:br>
              <a:rPr lang="nn-NO" noProof="0" dirty="0"/>
            </a:br>
            <a:br>
              <a:rPr lang="nn-NO" noProof="0" dirty="0"/>
            </a:br>
            <a:r>
              <a:rPr lang="nn-NO" noProof="0" dirty="0"/>
              <a:t>Viss ikkje kan avspelinga gå veldig treigt eller hakke.</a:t>
            </a:r>
          </a:p>
          <a:p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an seksjo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3877017"/>
              </p:ext>
            </p:extLst>
          </p:nvPr>
        </p:nvGraphicFramePr>
        <p:xfrm>
          <a:off x="301625" y="214610"/>
          <a:ext cx="11588749" cy="619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County Governor of Vestland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4823627"/>
              </p:ext>
            </p:extLst>
          </p:nvPr>
        </p:nvGraphicFramePr>
        <p:xfrm>
          <a:off x="792711" y="677403"/>
          <a:ext cx="10606578" cy="550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416483" y="6072055"/>
            <a:ext cx="14511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00" noProof="0" dirty="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avdelingar og seksjonar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071815" y="6175612"/>
            <a:ext cx="803706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643638" y="2122879"/>
            <a:ext cx="0" cy="3875585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673839" y="6187471"/>
            <a:ext cx="59236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County Governor of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Vestland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D1A141D-BC8A-4631-ADD3-2E4A6C40515D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2B65355-1184-422B-972B-1DC01BF35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pic>
        <p:nvPicPr>
          <p:cNvPr id="7" name="Grafikk 6" descr="Radiomikrofon">
            <a:extLst>
              <a:ext uri="{FF2B5EF4-FFF2-40B4-BE49-F238E27FC236}">
                <a16:creationId xmlns:a16="http://schemas.microsoft.com/office/drawing/2014/main" id="{089C921C-D0E0-4578-BBEC-42AF5CA29A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6964" y="4444139"/>
            <a:ext cx="1338072" cy="1338072"/>
          </a:xfrm>
          <a:prstGeom prst="rect">
            <a:avLst/>
          </a:prstGeom>
        </p:spPr>
      </p:pic>
      <p:pic>
        <p:nvPicPr>
          <p:cNvPr id="9" name="Grafikk 8" descr="Lukk">
            <a:extLst>
              <a:ext uri="{FF2B5EF4-FFF2-40B4-BE49-F238E27FC236}">
                <a16:creationId xmlns:a16="http://schemas.microsoft.com/office/drawing/2014/main" id="{33AD0818-407C-47E8-8BD1-2EEAB6A20C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1705" y="4458880"/>
            <a:ext cx="1308590" cy="1308590"/>
          </a:xfrm>
          <a:prstGeom prst="rect">
            <a:avLst/>
          </a:prstGeom>
        </p:spPr>
      </p:pic>
      <p:sp>
        <p:nvSpPr>
          <p:cNvPr id="12" name="Plassholder for tekst 4">
            <a:extLst>
              <a:ext uri="{FF2B5EF4-FFF2-40B4-BE49-F238E27FC236}">
                <a16:creationId xmlns:a16="http://schemas.microsoft.com/office/drawing/2014/main" id="{6684CEEE-41CB-4636-B6B8-05397ED31C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9992" y="1243899"/>
            <a:ext cx="9272016" cy="2576997"/>
          </a:xfrm>
          <a:prstGeom prst="rect">
            <a:avLst/>
          </a:prstGeom>
          <a:effectLst/>
        </p:spPr>
        <p:txBody>
          <a:bodyPr anchor="b"/>
          <a:lstStyle>
            <a:lvl1pPr marL="0" indent="0" algn="ctr">
              <a:buNone/>
              <a:defRPr sz="36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Her kan du t.d. skrive: Vi testar no lyd. Ver venleg og skru av mikrofonen din når du ikkje har ordet.</a:t>
            </a:r>
          </a:p>
        </p:txBody>
      </p:sp>
    </p:spTree>
    <p:extLst>
      <p:ext uri="{BB962C8B-B14F-4D97-AF65-F5344CB8AC3E}">
        <p14:creationId xmlns:p14="http://schemas.microsoft.com/office/powerpoint/2010/main" val="3234528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4FD9D1D-F9A7-4FCE-BBB1-98CCE9A97DFF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B20574A-9FB5-4848-A3D9-625AD62C7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536D7B3-D7EC-4C54-B7AC-7FA6DAB5BCA9}"/>
              </a:ext>
            </a:extLst>
          </p:cNvPr>
          <p:cNvSpPr txBox="1"/>
          <p:nvPr userDrawn="1"/>
        </p:nvSpPr>
        <p:spPr>
          <a:xfrm>
            <a:off x="3261360" y="2967335"/>
            <a:ext cx="566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5400" noProof="0" dirty="0"/>
              <a:t>Pause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78135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Overskrift (pkt. 54) på framsidemal utan bilete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Her kan du skrive namn og avdeling, eller du kan spesifisere kva presentasjonen handlar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170F889-E5C4-4E71-8616-699688EF8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4" y="5229831"/>
            <a:ext cx="5001560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98A13C4-60F2-4DE4-8055-524B09DEBE6E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D23FF3-893C-4FA7-B9E7-1DC10D9BE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2F1B687-ADE6-458B-815C-CDE4540EEA82}"/>
              </a:ext>
            </a:extLst>
          </p:cNvPr>
          <p:cNvSpPr txBox="1"/>
          <p:nvPr userDrawn="1"/>
        </p:nvSpPr>
        <p:spPr>
          <a:xfrm>
            <a:off x="3261360" y="2967335"/>
            <a:ext cx="566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5400" noProof="0" dirty="0"/>
              <a:t>Spørsmål?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366799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ditt eller dykkar namn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her kan du skrive eitt eller fleire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t.d.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Klikk her for å setje inn ein avsluttande tekst.</a:t>
            </a:r>
            <a:br>
              <a:rPr lang="nn-NO" noProof="0" dirty="0"/>
            </a:br>
            <a:r>
              <a:rPr lang="nn-NO" noProof="0" dirty="0"/>
              <a:t> </a:t>
            </a:r>
            <a:br>
              <a:rPr lang="nn-NO" noProof="0" dirty="0"/>
            </a:br>
            <a:r>
              <a:rPr lang="nn-NO" noProof="0" dirty="0"/>
              <a:t>Til dømes ein kort oppsummering, nyttige lenkjer, hugseliste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5539482-80DF-4B2A-81D4-5BE4072EC6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5087" y="4590811"/>
            <a:ext cx="3882128" cy="117601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EE362B7-3455-4AB0-88FD-AF5C8EB7FF7E}"/>
              </a:ext>
            </a:extLst>
          </p:cNvPr>
          <p:cNvSpPr txBox="1"/>
          <p:nvPr userDrawn="1"/>
        </p:nvSpPr>
        <p:spPr>
          <a:xfrm>
            <a:off x="963533" y="5641859"/>
            <a:ext cx="3998070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n-NO" sz="1000" i="0" noProof="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LinkedIn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Abonner på nyhende </a:t>
            </a: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Skriv ditt eller dykkar namn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 dirty="0"/>
              <a:t>her kan du skrive eitt eller fleire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t.d.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Klikk her for å setje inn ein avsluttande tekst.</a:t>
            </a:r>
            <a:br>
              <a:rPr lang="nn-NO" noProof="0" dirty="0"/>
            </a:br>
            <a:r>
              <a:rPr lang="nn-NO" noProof="0" dirty="0"/>
              <a:t> </a:t>
            </a:r>
            <a:br>
              <a:rPr lang="nn-NO" noProof="0" dirty="0"/>
            </a:br>
            <a:r>
              <a:rPr lang="nn-NO" noProof="0" dirty="0"/>
              <a:t>Til dømes ein kort oppsummering, nyttige lenkjer, hugseliste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E7DC5D5-74A9-4E23-A5B5-93A2DEDA80FC}"/>
              </a:ext>
            </a:extLst>
          </p:cNvPr>
          <p:cNvSpPr txBox="1"/>
          <p:nvPr userDrawn="1"/>
        </p:nvSpPr>
        <p:spPr>
          <a:xfrm>
            <a:off x="963533" y="5641859"/>
            <a:ext cx="3773389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n-NO" sz="1000" i="0" noProof="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r>
              <a:rPr lang="nn-NO" sz="10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LinkedIn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Abonner på nyhende </a:t>
            </a: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Bilde 7">
            <a:extLst>
              <a:ext uri="{FF2B5EF4-FFF2-40B4-BE49-F238E27FC236}">
                <a16:creationId xmlns:a16="http://schemas.microsoft.com/office/drawing/2014/main" id="{E5D9FB3A-3CC8-43E2-BBF5-5F9A63421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5087" y="4590811"/>
            <a:ext cx="3882128" cy="11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ditt eller dykkar namn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her kan du skrive eitt eller fleire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t.d.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her for å setje inn ein avsluttande tekst.</a:t>
            </a:r>
            <a:br>
              <a:rPr lang="nn-NO" noProof="0"/>
            </a:br>
            <a:r>
              <a:rPr lang="nn-NO" noProof="0"/>
              <a:t> </a:t>
            </a:r>
            <a:br>
              <a:rPr lang="nn-NO" noProof="0"/>
            </a:br>
            <a:r>
              <a:rPr lang="nn-NO" noProof="0"/>
              <a:t>Til dømes ein kort oppsummering, nyttige lenkjer, hugseliste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Klikk på ikonet for å setje inn bilete som passar til den avsluttande sida di. </a:t>
            </a:r>
            <a:br>
              <a:rPr lang="nn-NO" noProof="0"/>
            </a:br>
            <a:br>
              <a:rPr lang="nn-NO" noProof="0"/>
            </a:br>
            <a:endParaRPr lang="nn-NO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n-NO" noProof="0"/>
            </a:br>
            <a:r>
              <a:rPr lang="nn-NO" noProof="0"/>
              <a:t>Har du ikkje bilete som passar til tema, kan du bruke ei malside utan bilete. </a:t>
            </a:r>
          </a:p>
          <a:p>
            <a:endParaRPr lang="nn-NO" noProof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n-NO" noProof="0"/>
              <a:t>Foto: Her skriv du fotograf(ane) og/eller eigar(ane) av bileta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51128817-379A-416F-AF14-F693115875F8}"/>
              </a:ext>
            </a:extLst>
          </p:cNvPr>
          <p:cNvSpPr txBox="1"/>
          <p:nvPr userDrawn="1"/>
        </p:nvSpPr>
        <p:spPr>
          <a:xfrm>
            <a:off x="963533" y="5641859"/>
            <a:ext cx="3882128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i="0" noProof="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@SFVestland</a:t>
            </a: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LinkedIn</a:t>
            </a:r>
            <a: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n-NO" sz="1000" i="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nn-NO" sz="1000" i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b="1" i="0" kern="1200" noProof="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Abonner på nyhende </a:t>
            </a:r>
            <a:r>
              <a:rPr lang="nn-NO" sz="1000" b="1" i="0" kern="1200" noProof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Bilde 7">
            <a:extLst>
              <a:ext uri="{FF2B5EF4-FFF2-40B4-BE49-F238E27FC236}">
                <a16:creationId xmlns:a16="http://schemas.microsoft.com/office/drawing/2014/main" id="{AC4CE9B0-7C15-4A3B-905A-3EA3B148AC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5087" y="4590811"/>
            <a:ext cx="3882128" cy="11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n-NO" noProof="0"/>
              <a:t>Klikk på ikonet i midten for å setje inn eit bilete på siste sida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her for å sette inn en avsluttende tekst.</a:t>
            </a:r>
            <a:br>
              <a:rPr lang="nn-NO" noProof="0"/>
            </a:br>
            <a:r>
              <a:rPr lang="nn-NO" noProof="0"/>
              <a:t> </a:t>
            </a:r>
            <a:br>
              <a:rPr lang="nn-NO" noProof="0"/>
            </a:br>
            <a:r>
              <a:rPr lang="nn-NO" noProof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ditt eller dykkar namn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n-NO" noProof="0"/>
              <a:t>skriv t.d.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n-NO" sz="1000" i="0" noProof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n-NO" sz="1000" i="0" noProof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n-NO" sz="1000" i="0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@SFVestland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i="0" kern="1200" noProof="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n-NO" sz="1000" i="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@SFVestland</a:t>
            </a:r>
            <a:br>
              <a:rPr lang="nn-NO" sz="1000" i="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endParaRPr lang="nn-NO" sz="300" i="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000" i="0" kern="1200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www.statsforvaltaren.no/vl</a:t>
            </a:r>
          </a:p>
          <a:p>
            <a:endParaRPr lang="nn-NO" sz="1000" i="0" noProof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n-NO" noProof="0"/>
              <a:t>Foto: Her skriv du fotograf(ane) og/eller eigar(ane) av bileta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A2A35EA-A437-4414-B36E-4FFE741F5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7B1C0364-2969-4DA8-A8E9-042B4C81D2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988" y="5284056"/>
            <a:ext cx="4796900" cy="14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halvside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n-NO" noProof="0" dirty="0"/>
              <a:t>Overskrift (pkt. 44) på framsidemal med eitt bilete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Her kan du skrive namn og avdeling, eller du kan spesifisere kva presentasjonen handlar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/>
              <a:t>Klikk på ikonet i midten for å setje inn bilete som passar tema. </a:t>
            </a:r>
          </a:p>
          <a:p>
            <a:endParaRPr lang="nn-NO" noProof="0"/>
          </a:p>
          <a:p>
            <a:r>
              <a:rPr lang="nn-NO" noProof="0"/>
              <a:t>Hvis du ikkje har eit bilete som er relevant, kan du bruke ein forsidemal utan bilete.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51829F6-AEA2-41F4-AFF4-0F50582BA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4" y="5229831"/>
            <a:ext cx="5001560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tre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 dirty="0"/>
              <a:t>Klikk på ikonet i midten for å setje</a:t>
            </a:r>
            <a:br>
              <a:rPr lang="nn-NO" noProof="0" dirty="0"/>
            </a:br>
            <a:r>
              <a:rPr lang="nn-NO" noProof="0" dirty="0"/>
              <a:t>inn eit bilete i liggjande format.</a:t>
            </a:r>
          </a:p>
          <a:p>
            <a:r>
              <a:rPr lang="nn-NO" noProof="0" dirty="0"/>
              <a:t>Denne forsidemalen må ha </a:t>
            </a:r>
            <a:br>
              <a:rPr lang="nn-NO" noProof="0" dirty="0"/>
            </a:br>
            <a:r>
              <a:rPr lang="nn-NO" noProof="0" dirty="0"/>
              <a:t>tre bilete, viss ikkje blir </a:t>
            </a:r>
            <a:br>
              <a:rPr lang="nn-NO" noProof="0" dirty="0"/>
            </a:br>
            <a:r>
              <a:rPr lang="nn-NO" noProof="0" dirty="0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 dirty="0"/>
              <a:t>Klikk på ikonet for å setje inn bilete 3.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 dirty="0"/>
              <a:t>Klikk på ikonet for å setje inn bilete 2.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n-NO" noProof="0" dirty="0"/>
              <a:t>Overskrift (pkt. 44) på framsidemal med tre </a:t>
            </a:r>
            <a:r>
              <a:rPr lang="nn-NO" noProof="0" dirty="0" err="1"/>
              <a:t>bilder</a:t>
            </a:r>
            <a:endParaRPr lang="nn-NO" noProof="0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Her kan du skrive namn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05A0FBB-8756-4EC5-B29B-BF2700ECEA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4" y="5229831"/>
            <a:ext cx="5001560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bakgrunn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n-NO" noProof="0"/>
              <a:t>Overskrift (pkt. 54) biletemal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Her kan du skrive namn og avdeling, eller du kan spesifisere kva presentasjonen handlar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57452FF-BE24-4B68-83B2-A652B13B88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9664" y="5248119"/>
            <a:ext cx="5001560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n-NO" noProof="0" dirty="0"/>
              <a:t>Overskrift (pkt. 54) på framsidemal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Her kan du skrive namn og avdeling, eller du kan spesifisere kva presentasjonen handlar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4A3D726-0317-4BD7-A2B7-01708BEB49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664" y="5229831"/>
            <a:ext cx="5001560" cy="1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n-NO" noProof="0" dirty="0"/>
              <a:t>Mykje tekst vil gjere at publikum brukar meir tid på å lese, og mindre tid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County Governor of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Vestland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noProof="0" dirty="0"/>
              <a:t>Skriv i </a:t>
            </a:r>
            <a:r>
              <a:rPr lang="nn-NO" noProof="0" dirty="0" err="1"/>
              <a:t>stikkordsform</a:t>
            </a:r>
            <a:r>
              <a:rPr lang="nn-NO" noProof="0" dirty="0"/>
              <a:t>, ikkje i setningar.</a:t>
            </a:r>
            <a:br>
              <a:rPr lang="nn-NO" noProof="0" dirty="0"/>
            </a:br>
            <a:r>
              <a:rPr lang="nn-NO" noProof="0" dirty="0"/>
              <a:t>Publikum bør sleppe å lese alt som vert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n-NO" noProof="0" dirty="0"/>
              <a:t>Overskrifta (pkt. 36) bør vere kort og tydeleg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n-NO" altLang="nb-NO" sz="700" b="0" i="0" u="none" strike="noStrike" kern="120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County Governor of</a:t>
            </a:r>
            <a:r>
              <a:rPr kumimoji="0" lang="nn-NO" altLang="nb-NO" sz="700" b="0" i="0" u="none" strike="noStrike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Vestland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8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30" r:id="rId7"/>
    <p:sldLayoutId id="2147483664" r:id="rId8"/>
    <p:sldLayoutId id="2147483760" r:id="rId9"/>
    <p:sldLayoutId id="2147483713" r:id="rId10"/>
    <p:sldLayoutId id="2147483761" r:id="rId11"/>
    <p:sldLayoutId id="2147483685" r:id="rId12"/>
    <p:sldLayoutId id="2147483714" r:id="rId13"/>
    <p:sldLayoutId id="2147483702" r:id="rId14"/>
    <p:sldLayoutId id="2147483736" r:id="rId15"/>
    <p:sldLayoutId id="2147483733" r:id="rId16"/>
    <p:sldLayoutId id="2147483716" r:id="rId17"/>
    <p:sldLayoutId id="2147483707" r:id="rId18"/>
    <p:sldLayoutId id="2147483675" r:id="rId19"/>
    <p:sldLayoutId id="2147483706" r:id="rId20"/>
    <p:sldLayoutId id="2147483709" r:id="rId21"/>
    <p:sldLayoutId id="2147483711" r:id="rId22"/>
    <p:sldLayoutId id="2147483710" r:id="rId23"/>
    <p:sldLayoutId id="2147483712" r:id="rId24"/>
    <p:sldLayoutId id="2147483655" r:id="rId25"/>
    <p:sldLayoutId id="2147483705" r:id="rId26"/>
    <p:sldLayoutId id="2147483690" r:id="rId27"/>
    <p:sldLayoutId id="2147483763" r:id="rId28"/>
    <p:sldLayoutId id="2147483762" r:id="rId29"/>
    <p:sldLayoutId id="2147483765" r:id="rId30"/>
    <p:sldLayoutId id="2147483759" r:id="rId31"/>
    <p:sldLayoutId id="2147483758" r:id="rId32"/>
    <p:sldLayoutId id="2147483757" r:id="rId33"/>
    <p:sldLayoutId id="2147483746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84B59F6-7379-4228-B25F-A7E28B4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25.04.2023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29E1BA-139D-460E-83AA-1029D85A67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295" y="675341"/>
            <a:ext cx="11893255" cy="2061921"/>
          </a:xfrm>
        </p:spPr>
        <p:txBody>
          <a:bodyPr/>
          <a:lstStyle/>
          <a:p>
            <a:pPr algn="ctr"/>
            <a:r>
              <a:rPr lang="nb-NO" sz="2800" dirty="0"/>
              <a:t>Riksrevisjonens undersøkelse – med søkelys på identifisert </a:t>
            </a:r>
            <a:r>
              <a:rPr lang="nb-NO" sz="2800" i="1" dirty="0"/>
              <a:t>nedgang i andelen innsatte som tar opplæring </a:t>
            </a:r>
            <a:r>
              <a:rPr lang="nb-NO" sz="2800" dirty="0"/>
              <a:t>og </a:t>
            </a:r>
            <a:r>
              <a:rPr lang="nb-NO" sz="2800" i="1" dirty="0"/>
              <a:t>oppstarten av soningsforløpet</a:t>
            </a:r>
            <a:endParaRPr lang="nn-NO" sz="2800" i="1" dirty="0"/>
          </a:p>
          <a:p>
            <a:pPr algn="ctr"/>
            <a:r>
              <a:rPr lang="nn-NO" sz="4400" b="1" i="1" dirty="0"/>
              <a:t>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0B3033-85C4-CA92-B9C3-56561362943A}"/>
              </a:ext>
            </a:extLst>
          </p:cNvPr>
          <p:cNvSpPr txBox="1"/>
          <p:nvPr/>
        </p:nvSpPr>
        <p:spPr>
          <a:xfrm>
            <a:off x="179295" y="2974769"/>
            <a:ext cx="7064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Kristiansand tirsdag 25. april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200" dirty="0" err="1">
                <a:solidFill>
                  <a:schemeClr val="bg1"/>
                </a:solidFill>
              </a:rPr>
              <a:t>Oppikrimdagene</a:t>
            </a:r>
            <a:r>
              <a:rPr lang="nb-NO" sz="1200" dirty="0">
                <a:solidFill>
                  <a:schemeClr val="bg1"/>
                </a:solidFill>
              </a:rPr>
              <a:t> 2023  </a:t>
            </a:r>
          </a:p>
        </p:txBody>
      </p:sp>
    </p:spTree>
    <p:extLst>
      <p:ext uri="{BB962C8B-B14F-4D97-AF65-F5344CB8AC3E}">
        <p14:creationId xmlns:p14="http://schemas.microsoft.com/office/powerpoint/2010/main" val="1438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E094BFB-57D6-2933-CF98-EAE7452A6B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FB2E456-9B58-E7ED-900D-0906901D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EEE6953-81A2-21E9-2665-B44B4411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297" y="52409"/>
            <a:ext cx="7190167" cy="67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7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90B0F7C-A38E-DB6D-65FC-D7196B3C63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64B96C9-B086-ECA7-B874-5691548D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RR: oppstart av soningsforløpet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16651AD-582E-C855-20F6-8AF14651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39" y="2486721"/>
            <a:ext cx="9400810" cy="347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7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BA69CB6-4641-A293-15EC-74FA4450B6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b-NO" dirty="0"/>
              <a:t>Innkallingsbrev ? </a:t>
            </a:r>
          </a:p>
          <a:p>
            <a:pPr marL="342900" indent="-342900">
              <a:buFontTx/>
              <a:buChar char="-"/>
            </a:pPr>
            <a:r>
              <a:rPr lang="nb-NO" dirty="0"/>
              <a:t>Avklaring før soning? </a:t>
            </a:r>
          </a:p>
          <a:p>
            <a:pPr marL="342900" indent="-342900">
              <a:buFontTx/>
              <a:buChar char="-"/>
            </a:pPr>
            <a:r>
              <a:rPr lang="nb-NO" dirty="0"/>
              <a:t>Førstegangssamtale ? </a:t>
            </a:r>
          </a:p>
          <a:p>
            <a:pPr marL="1028700" lvl="1" indent="-342900">
              <a:buFontTx/>
              <a:buChar char="-"/>
            </a:pPr>
            <a:r>
              <a:rPr lang="nb-NO" dirty="0"/>
              <a:t>Kartlegging og karriereveiledning ?</a:t>
            </a:r>
          </a:p>
          <a:p>
            <a:pPr marL="1028700" lvl="1" indent="-342900">
              <a:buFontTx/>
              <a:buChar char="-"/>
            </a:pPr>
            <a:r>
              <a:rPr lang="nb-NO" dirty="0"/>
              <a:t>Tilstrekkelig informasjon ? </a:t>
            </a:r>
          </a:p>
          <a:p>
            <a:pPr marL="1028700" lvl="1" indent="-342900">
              <a:buFontTx/>
              <a:buChar char="-"/>
            </a:pPr>
            <a:r>
              <a:rPr lang="nb-NO" dirty="0"/>
              <a:t>Andre forhold ? </a:t>
            </a:r>
          </a:p>
          <a:p>
            <a:pPr lvl="1" indent="0">
              <a:buNone/>
            </a:pPr>
            <a:endParaRPr lang="nb-NO" dirty="0"/>
          </a:p>
          <a:p>
            <a:pPr marL="342900" indent="-342900">
              <a:buFontTx/>
              <a:buChar char="-"/>
              <a:defRPr/>
            </a:pPr>
            <a:r>
              <a:rPr lang="nb-NO" dirty="0"/>
              <a:t>Tilbud om opplæringsplass? </a:t>
            </a:r>
          </a:p>
          <a:p>
            <a:pPr marL="1028700" lvl="1" indent="-342900">
              <a:buFontTx/>
              <a:buChar char="-"/>
              <a:defRPr/>
            </a:pPr>
            <a:r>
              <a:rPr lang="nb-NO" dirty="0"/>
              <a:t>formelle forankringer ?</a:t>
            </a:r>
          </a:p>
          <a:p>
            <a:pPr marL="1028700" lvl="1" indent="-342900">
              <a:buFontTx/>
              <a:buChar char="-"/>
              <a:defRPr/>
            </a:pPr>
            <a:r>
              <a:rPr lang="nb-NO" dirty="0"/>
              <a:t>andre forhold 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244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1028700" lvl="1" indent="-342900">
              <a:buFontTx/>
              <a:buChar char="-"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511D889-7297-CBF9-6EB7-FA39705D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Har vi forbedringspunkter ? </a:t>
            </a:r>
          </a:p>
        </p:txBody>
      </p:sp>
    </p:spTree>
    <p:extLst>
      <p:ext uri="{BB962C8B-B14F-4D97-AF65-F5344CB8AC3E}">
        <p14:creationId xmlns:p14="http://schemas.microsoft.com/office/powerpoint/2010/main" val="99172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68E28859-95BD-8D4A-CC43-DA01C259F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5" y="93566"/>
            <a:ext cx="5326267" cy="3335434"/>
          </a:xfrm>
          <a:prstGeom prst="rect">
            <a:avLst/>
          </a:prstGeom>
        </p:spPr>
      </p:pic>
      <p:pic>
        <p:nvPicPr>
          <p:cNvPr id="7" name="Bilde 6" descr="Et bilde som inneholder diagram&#10;&#10;Automatisk generert beskrivelse">
            <a:extLst>
              <a:ext uri="{FF2B5EF4-FFF2-40B4-BE49-F238E27FC236}">
                <a16:creationId xmlns:a16="http://schemas.microsoft.com/office/drawing/2014/main" id="{9E653C76-3D82-7378-ED7B-09F831050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52" y="178173"/>
            <a:ext cx="5076264" cy="6501653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C05FFEC4-119B-B5B7-DB4A-1E559B8FE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5" y="3500651"/>
            <a:ext cx="2397864" cy="2306471"/>
          </a:xfrm>
          <a:prstGeom prst="rect">
            <a:avLst/>
          </a:prstGeom>
        </p:spPr>
      </p:pic>
      <p:pic>
        <p:nvPicPr>
          <p:cNvPr id="11" name="Bilde 10" descr="Et bilde som inneholder tekst&#10;&#10;Automatisk generert beskrivelse">
            <a:extLst>
              <a:ext uri="{FF2B5EF4-FFF2-40B4-BE49-F238E27FC236}">
                <a16:creationId xmlns:a16="http://schemas.microsoft.com/office/drawing/2014/main" id="{D284348A-65B0-5F6E-A646-AB0E30A61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09" y="3500650"/>
            <a:ext cx="2928402" cy="244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2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AB924A3-AAB6-5F93-5335-5F1ADA5287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896" y="265044"/>
            <a:ext cx="4969565" cy="6168886"/>
          </a:xfrm>
        </p:spPr>
        <p:txBody>
          <a:bodyPr/>
          <a:lstStyle/>
          <a:p>
            <a:r>
              <a:rPr lang="nb-NO" sz="1400" dirty="0"/>
              <a:t>Fire betydningsfulle undersøkelser/rapporter ble publisert i 2022</a:t>
            </a:r>
          </a:p>
          <a:p>
            <a:endParaRPr lang="nb-NO" sz="1400" dirty="0"/>
          </a:p>
          <a:p>
            <a:r>
              <a:rPr lang="nb-NO" sz="1400" dirty="0"/>
              <a:t>Riksrevisjonens undersøkelse – med søkelys på: </a:t>
            </a:r>
          </a:p>
          <a:p>
            <a:pPr marL="342900" indent="-342900">
              <a:buAutoNum type="alphaLcParenR"/>
            </a:pPr>
            <a:r>
              <a:rPr lang="nb-NO" sz="1400" i="1" dirty="0"/>
              <a:t>identifisert nedgang i andelen innsatte som tar opplæring</a:t>
            </a:r>
            <a:r>
              <a:rPr lang="nb-NO" sz="1400" dirty="0"/>
              <a:t>  </a:t>
            </a:r>
          </a:p>
          <a:p>
            <a:pPr marL="342900" indent="-342900">
              <a:buAutoNum type="alphaLcParenR"/>
            </a:pPr>
            <a:r>
              <a:rPr lang="nb-NO" sz="1400" i="1" dirty="0"/>
              <a:t>oppstarten av soningsforløpet</a:t>
            </a:r>
          </a:p>
          <a:p>
            <a:endParaRPr lang="nb-NO" sz="1400" dirty="0"/>
          </a:p>
          <a:p>
            <a:r>
              <a:rPr lang="nb-NO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Statsforvalteren i </a:t>
            </a:r>
            <a:r>
              <a:rPr lang="nb-NO" sz="1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Vestland</a:t>
            </a:r>
            <a:r>
              <a:rPr lang="nb-NO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 </a:t>
            </a:r>
            <a:r>
              <a:rPr lang="nb-NO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Paal Breivik </a:t>
            </a:r>
          </a:p>
          <a:p>
            <a:r>
              <a:rPr lang="nb-NO" sz="1400" dirty="0"/>
              <a:t>Riksrevisjonens funn gjeldene for opplæringstjenester, herunder: </a:t>
            </a:r>
            <a:r>
              <a:rPr lang="nb-NO" sz="1400" i="1" dirty="0"/>
              <a:t>det har vært en betydelig nedgang i andelen innsatte som tar opplæring </a:t>
            </a:r>
          </a:p>
          <a:p>
            <a:r>
              <a:rPr lang="nb-NO" sz="1400" dirty="0"/>
              <a:t>Riksrevisjonens funn/refleksjoner gjeldene for </a:t>
            </a:r>
            <a:r>
              <a:rPr lang="nb-NO" sz="1400" i="1" dirty="0"/>
              <a:t>oppstarten på soningsforløpet</a:t>
            </a:r>
          </a:p>
          <a:p>
            <a:endParaRPr lang="nb-NO" sz="1400" dirty="0"/>
          </a:p>
          <a:p>
            <a:r>
              <a:rPr lang="nb-NO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UIB/Forskergruppen for kognisjon og læring </a:t>
            </a:r>
            <a:r>
              <a:rPr lang="nb-NO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 </a:t>
            </a:r>
            <a:r>
              <a:rPr lang="nb-NO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Lise Ø. Jones </a:t>
            </a:r>
          </a:p>
          <a:p>
            <a:r>
              <a:rPr lang="nb-NO" sz="1400" dirty="0"/>
              <a:t>Hva kan forskningen utført av UIB fortelle oss om:</a:t>
            </a:r>
          </a:p>
          <a:p>
            <a:pPr marL="285750" indent="-285750">
              <a:buFontTx/>
              <a:buChar char="-"/>
            </a:pPr>
            <a:r>
              <a:rPr lang="nb-NO" sz="1400" i="1" dirty="0"/>
              <a:t>nedgang i andelen innsatte som tar opplæring </a:t>
            </a:r>
          </a:p>
          <a:p>
            <a:pPr marL="285750" indent="-285750">
              <a:buFontTx/>
              <a:buChar char="-"/>
            </a:pPr>
            <a:r>
              <a:rPr lang="nb-NO" sz="1400" i="1" dirty="0"/>
              <a:t>forhold relevant for oppstarten på soningsforløpet  </a:t>
            </a:r>
          </a:p>
          <a:p>
            <a:endParaRPr lang="nb-NO" sz="14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2E1AF92-B7FE-9A85-549D-4500731AC686}"/>
              </a:ext>
            </a:extLst>
          </p:cNvPr>
          <p:cNvSpPr txBox="1"/>
          <p:nvPr/>
        </p:nvSpPr>
        <p:spPr>
          <a:xfrm>
            <a:off x="5804452" y="265044"/>
            <a:ext cx="514847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Grønland voksenopplæringssenter / Åsane videregående skole </a:t>
            </a:r>
            <a:r>
              <a:rPr lang="nb-NO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 </a:t>
            </a:r>
            <a:r>
              <a:rPr lang="nb-NO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Lise Løndal og Knud-Erik Gissel</a:t>
            </a:r>
          </a:p>
          <a:p>
            <a:endParaRPr lang="nb-NO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nb-NO" sz="1400" dirty="0"/>
              <a:t>Hva er de overordnede konklusjoner til statsforvalterne etter utførte tilsyn? </a:t>
            </a:r>
          </a:p>
          <a:p>
            <a:r>
              <a:rPr lang="nb-NO" sz="1400" dirty="0"/>
              <a:t> </a:t>
            </a:r>
          </a:p>
          <a:p>
            <a:r>
              <a:rPr lang="nb-NO" sz="1400" dirty="0"/>
              <a:t>Har disse konklusjoner praktiske konsekvenser når det gjelder </a:t>
            </a:r>
            <a:r>
              <a:rPr lang="nb-NO" sz="1400" i="1" dirty="0"/>
              <a:t>oppstarten av soningsforløpet?</a:t>
            </a:r>
          </a:p>
          <a:p>
            <a:endParaRPr lang="nb-NO" sz="1400" dirty="0"/>
          </a:p>
          <a:p>
            <a:endParaRPr lang="nb-NO" sz="1400" dirty="0"/>
          </a:p>
          <a:p>
            <a:r>
              <a:rPr lang="nb-NO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Gruppearbeid – </a:t>
            </a:r>
            <a:r>
              <a:rPr lang="nb-NO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Paal Breivik og Bent Hansen  </a:t>
            </a:r>
          </a:p>
          <a:p>
            <a:endParaRPr lang="nb-N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1400" dirty="0"/>
              <a:t>Hvordan ser dere for dere at den ideelle </a:t>
            </a:r>
            <a:r>
              <a:rPr lang="nb-NO" sz="1400" i="1" dirty="0"/>
              <a:t>oppstarten på soningsforløpet</a:t>
            </a:r>
            <a:r>
              <a:rPr lang="nb-NO" sz="1400" dirty="0"/>
              <a:t> ser ut? </a:t>
            </a:r>
          </a:p>
          <a:p>
            <a:endParaRPr lang="nb-NO" sz="1400" dirty="0"/>
          </a:p>
          <a:p>
            <a:r>
              <a:rPr lang="nb-NO" sz="1400" dirty="0"/>
              <a:t>Hva skal SFVL melde videre til </a:t>
            </a:r>
            <a:r>
              <a:rPr lang="nb-NO" sz="1400" dirty="0" err="1"/>
              <a:t>Direktoratsgruppen</a:t>
            </a:r>
            <a:r>
              <a:rPr lang="nb-NO" sz="1400" dirty="0"/>
              <a:t>? </a:t>
            </a:r>
          </a:p>
          <a:p>
            <a:endParaRPr lang="nb-N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b-N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Spørsmål til </a:t>
            </a:r>
            <a:r>
              <a:rPr lang="nb-NO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innleggsholderne</a:t>
            </a:r>
            <a:r>
              <a:rPr lang="nb-NO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oppsummering av gruppearbeid / avslutning – </a:t>
            </a:r>
            <a:r>
              <a:rPr lang="nb-NO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Paal Breivik, Lise Øen Jones, Lise Løndal, Knud-Erik Gissel og Helene </a:t>
            </a:r>
            <a:r>
              <a:rPr lang="nb-NO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Støvertsen</a:t>
            </a:r>
            <a:r>
              <a:rPr lang="nb-NO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nb-N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33642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84B59F6-7379-4228-B25F-A7E28B4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25.04.2023</a:t>
            </a:fld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29E1BA-139D-460E-83AA-1029D85A67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altLang="nb-NO" sz="3600" b="1" dirty="0"/>
              <a:t>Forts …. </a:t>
            </a:r>
          </a:p>
          <a:p>
            <a:r>
              <a:rPr lang="nb-NO" altLang="nb-NO" sz="3600" b="1" dirty="0"/>
              <a:t>Riksrevisjonens funn ….. </a:t>
            </a:r>
          </a:p>
          <a:p>
            <a:r>
              <a:rPr lang="nb-NO" altLang="nb-NO" sz="3600" b="1" dirty="0"/>
              <a:t>Hvordan vurderer SFVL funnene? </a:t>
            </a:r>
            <a:endParaRPr lang="nn-NO" sz="36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DDE3AC8-9449-4245-8126-8DB4893FC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n-NO" dirty="0"/>
              <a:t>Paal Chr Breivik</a:t>
            </a:r>
          </a:p>
        </p:txBody>
      </p:sp>
    </p:spTree>
    <p:extLst>
      <p:ext uri="{BB962C8B-B14F-4D97-AF65-F5344CB8AC3E}">
        <p14:creationId xmlns:p14="http://schemas.microsoft.com/office/powerpoint/2010/main" val="407149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FBB9DA4-8717-47B9-9B4E-2ABF6AEE67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err="1"/>
              <a:t>Departementene</a:t>
            </a:r>
            <a:r>
              <a:rPr lang="en-GB" dirty="0"/>
              <a:t> </a:t>
            </a:r>
            <a:r>
              <a:rPr lang="en-GB" dirty="0" err="1"/>
              <a:t>bør</a:t>
            </a:r>
            <a:r>
              <a:rPr lang="en-GB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videreutvikle</a:t>
            </a:r>
            <a:r>
              <a:rPr lang="en-GB" dirty="0"/>
              <a:t> </a:t>
            </a:r>
            <a:r>
              <a:rPr lang="en-GB" dirty="0" err="1"/>
              <a:t>samarbeidsavtaler</a:t>
            </a:r>
            <a:r>
              <a:rPr lang="en-GB" dirty="0"/>
              <a:t> og </a:t>
            </a:r>
            <a:r>
              <a:rPr lang="en-GB" dirty="0" err="1"/>
              <a:t>annet</a:t>
            </a:r>
            <a:r>
              <a:rPr lang="en-GB" dirty="0"/>
              <a:t> </a:t>
            </a:r>
            <a:r>
              <a:rPr lang="en-GB" dirty="0" err="1"/>
              <a:t>rammeverk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sikrer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god </a:t>
            </a:r>
            <a:r>
              <a:rPr lang="en-GB" dirty="0" err="1"/>
              <a:t>rolleforståelse</a:t>
            </a:r>
            <a:r>
              <a:rPr lang="en-GB" dirty="0"/>
              <a:t> og </a:t>
            </a:r>
            <a:r>
              <a:rPr lang="en-GB" dirty="0" err="1"/>
              <a:t>arbeidsdeling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bedre</a:t>
            </a:r>
            <a:r>
              <a:rPr lang="en-GB" dirty="0"/>
              <a:t> </a:t>
            </a:r>
            <a:r>
              <a:rPr lang="en-GB" dirty="0" err="1"/>
              <a:t>informasjonsflyten</a:t>
            </a:r>
            <a:r>
              <a:rPr lang="en-GB" dirty="0"/>
              <a:t> om </a:t>
            </a:r>
            <a:r>
              <a:rPr lang="en-GB" dirty="0" err="1"/>
              <a:t>innsattes</a:t>
            </a:r>
            <a:r>
              <a:rPr lang="en-GB" dirty="0"/>
              <a:t> </a:t>
            </a:r>
            <a:r>
              <a:rPr lang="en-GB" dirty="0" err="1"/>
              <a:t>behov</a:t>
            </a:r>
            <a:r>
              <a:rPr lang="en-GB" dirty="0"/>
              <a:t> for å </a:t>
            </a:r>
            <a:r>
              <a:rPr lang="en-GB" dirty="0" err="1"/>
              <a:t>sikre</a:t>
            </a:r>
            <a:r>
              <a:rPr lang="en-GB" dirty="0"/>
              <a:t> </a:t>
            </a:r>
            <a:r>
              <a:rPr lang="en-GB" dirty="0" err="1"/>
              <a:t>samhandling</a:t>
            </a:r>
            <a:r>
              <a:rPr lang="en-GB" dirty="0"/>
              <a:t> </a:t>
            </a:r>
            <a:r>
              <a:rPr lang="en-GB" dirty="0" err="1"/>
              <a:t>når</a:t>
            </a:r>
            <a:r>
              <a:rPr lang="en-GB" dirty="0"/>
              <a:t> det er </a:t>
            </a:r>
            <a:r>
              <a:rPr lang="en-GB" dirty="0" err="1"/>
              <a:t>nødvendig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faktisk</a:t>
            </a:r>
            <a:r>
              <a:rPr lang="en-GB" dirty="0"/>
              <a:t> </a:t>
            </a:r>
            <a:r>
              <a:rPr lang="en-GB" dirty="0" err="1"/>
              <a:t>gjennomføre</a:t>
            </a:r>
            <a:r>
              <a:rPr lang="en-GB" dirty="0"/>
              <a:t> </a:t>
            </a:r>
            <a:r>
              <a:rPr lang="en-GB" dirty="0" err="1"/>
              <a:t>tiltakene</a:t>
            </a:r>
            <a:r>
              <a:rPr lang="en-GB" dirty="0"/>
              <a:t> de </a:t>
            </a:r>
            <a:r>
              <a:rPr lang="en-GB" dirty="0" err="1"/>
              <a:t>besluttet</a:t>
            </a:r>
            <a:r>
              <a:rPr lang="en-GB" dirty="0"/>
              <a:t> I 2017</a:t>
            </a:r>
          </a:p>
          <a:p>
            <a:endParaRPr lang="en-GB" sz="2400" b="1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343F096-CE2E-409C-BE6E-92D20E98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/>
              <a:t>Overordnede felles utfordringer (ifølge RR)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394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0F33700-254C-4003-A8CB-1A952FBA98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altLang="nb-NO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Videreutvikle samarbeidsavtaler og annet rammeverk som sikrer en god rolleforståelse og arbeidsdeling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Bedre informasjonsflyten om innsattes behov for å sikre samhandling når det er nødvendig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Myndighetene har gjort lite for å kompensere for innsattes manglende tilgang til digitale tjenester.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Mange </a:t>
            </a:r>
            <a:r>
              <a:rPr lang="en-GB" sz="1800" dirty="0" err="1"/>
              <a:t>innsatte</a:t>
            </a:r>
            <a:r>
              <a:rPr lang="en-GB" sz="1800" dirty="0"/>
              <a:t> </a:t>
            </a:r>
            <a:r>
              <a:rPr lang="en-GB" sz="1800" dirty="0" err="1"/>
              <a:t>får</a:t>
            </a:r>
            <a:r>
              <a:rPr lang="en-GB" sz="1800" dirty="0"/>
              <a:t> </a:t>
            </a:r>
            <a:r>
              <a:rPr lang="en-GB" sz="1800" dirty="0" err="1"/>
              <a:t>ikke</a:t>
            </a:r>
            <a:r>
              <a:rPr lang="en-GB" sz="1800" dirty="0"/>
              <a:t> </a:t>
            </a:r>
            <a:r>
              <a:rPr lang="en-GB" sz="1800" dirty="0" err="1"/>
              <a:t>opparbeidet</a:t>
            </a:r>
            <a:r>
              <a:rPr lang="en-GB" sz="1800" dirty="0"/>
              <a:t> relevant </a:t>
            </a:r>
            <a:r>
              <a:rPr lang="en-GB" sz="1800" dirty="0" err="1"/>
              <a:t>kompetanse</a:t>
            </a:r>
            <a:r>
              <a:rPr lang="en-GB" sz="1800" dirty="0"/>
              <a:t> i </a:t>
            </a:r>
            <a:r>
              <a:rPr lang="en-GB" sz="1800" dirty="0" err="1"/>
              <a:t>arbeidsdriften</a:t>
            </a:r>
            <a:r>
              <a:rPr lang="en-GB" sz="1800" dirty="0"/>
              <a:t>. </a:t>
            </a:r>
            <a:endParaRPr lang="nb-NO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1800" dirty="0"/>
              <a:t>De innsattes tilgang til opplæringstjenester avhenger av hvor de gjennomfører straff.</a:t>
            </a:r>
            <a:endParaRPr lang="nb-NO" sz="18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6C2BE90-4E98-431A-8B01-40319CAB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/>
              <a:t>Noen av merknadene </a:t>
            </a:r>
            <a:br>
              <a:rPr lang="nb-NO" altLang="nb-NO" b="1" dirty="0"/>
            </a:br>
            <a:r>
              <a:rPr lang="nb-NO" altLang="nb-NO" b="1" dirty="0"/>
              <a:t>fra RR (som berører «vår» faglinje):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62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0F33700-254C-4003-A8CB-1A952FBA98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tilganger</a:t>
            </a:r>
            <a:r>
              <a:rPr lang="en-GB" dirty="0"/>
              <a:t> </a:t>
            </a:r>
            <a:r>
              <a:rPr lang="en-GB" sz="1600" dirty="0"/>
              <a:t>(</a:t>
            </a:r>
            <a:r>
              <a:rPr lang="en-GB" sz="1600" dirty="0" err="1"/>
              <a:t>deltakere</a:t>
            </a:r>
            <a:r>
              <a:rPr lang="en-GB" sz="1600" dirty="0"/>
              <a:t> i </a:t>
            </a:r>
            <a:r>
              <a:rPr lang="en-GB" sz="1600" dirty="0" err="1"/>
              <a:t>opplæring</a:t>
            </a:r>
            <a:r>
              <a:rPr lang="en-GB" sz="1600" dirty="0"/>
              <a:t> </a:t>
            </a:r>
            <a:r>
              <a:rPr lang="en-GB" sz="1600" dirty="0" err="1"/>
              <a:t>må</a:t>
            </a:r>
            <a:r>
              <a:rPr lang="en-GB" sz="1600" dirty="0"/>
              <a:t> </a:t>
            </a:r>
            <a:r>
              <a:rPr lang="en-GB" sz="1600" dirty="0" err="1"/>
              <a:t>få</a:t>
            </a:r>
            <a:r>
              <a:rPr lang="en-GB" sz="1600" dirty="0"/>
              <a:t> </a:t>
            </a:r>
            <a:r>
              <a:rPr lang="en-GB" sz="1600" dirty="0" err="1"/>
              <a:t>tilgang</a:t>
            </a:r>
            <a:r>
              <a:rPr lang="en-GB" sz="1600" dirty="0"/>
              <a:t> </a:t>
            </a:r>
            <a:r>
              <a:rPr lang="en-GB" sz="1600" dirty="0" err="1"/>
              <a:t>til</a:t>
            </a:r>
            <a:r>
              <a:rPr lang="en-GB" sz="1600" dirty="0"/>
              <a:t> </a:t>
            </a:r>
            <a:r>
              <a:rPr lang="en-GB" sz="1600" dirty="0" err="1"/>
              <a:t>digitale</a:t>
            </a:r>
            <a:r>
              <a:rPr lang="en-GB" sz="1600" dirty="0"/>
              <a:t> </a:t>
            </a:r>
            <a:r>
              <a:rPr lang="en-GB" sz="1600" dirty="0" err="1"/>
              <a:t>verktøy</a:t>
            </a:r>
            <a:r>
              <a:rPr lang="en-GB" sz="1600" dirty="0"/>
              <a:t> </a:t>
            </a:r>
            <a:r>
              <a:rPr lang="en-GB" sz="1600" dirty="0" err="1"/>
              <a:t>slik</a:t>
            </a:r>
            <a:r>
              <a:rPr lang="en-GB" sz="1600" dirty="0"/>
              <a:t> at </a:t>
            </a:r>
            <a:r>
              <a:rPr lang="en-GB" sz="1600" dirty="0" err="1"/>
              <a:t>fagplanverk</a:t>
            </a:r>
            <a:r>
              <a:rPr lang="en-GB" sz="1600" dirty="0"/>
              <a:t> </a:t>
            </a:r>
            <a:r>
              <a:rPr lang="en-GB" sz="1600" dirty="0" err="1"/>
              <a:t>kan</a:t>
            </a:r>
            <a:r>
              <a:rPr lang="en-GB" sz="1600" dirty="0"/>
              <a:t> </a:t>
            </a:r>
            <a:r>
              <a:rPr lang="en-GB" sz="1600" dirty="0" err="1"/>
              <a:t>blir</a:t>
            </a:r>
            <a:r>
              <a:rPr lang="en-GB" sz="1600" dirty="0"/>
              <a:t> </a:t>
            </a:r>
            <a:r>
              <a:rPr lang="en-GB" sz="1600" dirty="0" err="1"/>
              <a:t>fulgt</a:t>
            </a:r>
            <a:r>
              <a:rPr lang="en-GB" sz="1600" dirty="0"/>
              <a:t> og </a:t>
            </a:r>
            <a:r>
              <a:rPr lang="en-GB" sz="1600" dirty="0" err="1"/>
              <a:t>gitte</a:t>
            </a:r>
            <a:r>
              <a:rPr lang="en-GB" sz="1600" dirty="0"/>
              <a:t> </a:t>
            </a:r>
            <a:r>
              <a:rPr lang="en-GB" sz="1600" dirty="0" err="1"/>
              <a:t>kompetansemål</a:t>
            </a:r>
            <a:r>
              <a:rPr lang="en-GB" sz="1600" dirty="0"/>
              <a:t> </a:t>
            </a:r>
            <a:r>
              <a:rPr lang="en-GB" sz="1600" dirty="0" err="1"/>
              <a:t>prøvd</a:t>
            </a:r>
            <a:r>
              <a:rPr lang="en-GB" sz="1600" dirty="0"/>
              <a:t> </a:t>
            </a:r>
            <a:r>
              <a:rPr lang="en-GB" sz="1600" dirty="0" err="1"/>
              <a:t>ved</a:t>
            </a:r>
            <a:r>
              <a:rPr lang="en-GB" sz="1600" dirty="0"/>
              <a:t> </a:t>
            </a:r>
            <a:r>
              <a:rPr lang="en-GB" sz="1600" dirty="0" err="1"/>
              <a:t>eksamen</a:t>
            </a:r>
            <a:r>
              <a:rPr lang="en-GB" sz="16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Informasjon om Opplæring (</a:t>
            </a:r>
            <a:r>
              <a:rPr lang="en-GB" dirty="0" err="1"/>
              <a:t>veiledning</a:t>
            </a:r>
            <a:r>
              <a:rPr lang="en-GB" dirty="0"/>
              <a:t>) </a:t>
            </a:r>
            <a:r>
              <a:rPr lang="en-GB" sz="1600" dirty="0"/>
              <a:t>(</a:t>
            </a:r>
            <a:r>
              <a:rPr lang="en-GB" sz="1600" dirty="0" err="1"/>
              <a:t>blant</a:t>
            </a:r>
            <a:r>
              <a:rPr lang="en-GB" sz="1600" dirty="0"/>
              <a:t> </a:t>
            </a:r>
            <a:r>
              <a:rPr lang="en-GB" sz="1600" dirty="0" err="1"/>
              <a:t>annet</a:t>
            </a:r>
            <a:r>
              <a:rPr lang="en-GB" sz="1600" dirty="0"/>
              <a:t> med </a:t>
            </a:r>
            <a:r>
              <a:rPr lang="en-GB" sz="1600" dirty="0" err="1"/>
              <a:t>avklaring</a:t>
            </a:r>
            <a:r>
              <a:rPr lang="en-GB" sz="1600" dirty="0"/>
              <a:t> </a:t>
            </a:r>
            <a:r>
              <a:rPr lang="en-GB" sz="1600" dirty="0" err="1"/>
              <a:t>av</a:t>
            </a:r>
            <a:r>
              <a:rPr lang="en-GB" sz="1600" dirty="0"/>
              <a:t> </a:t>
            </a:r>
            <a:r>
              <a:rPr lang="en-GB" sz="1600" dirty="0" err="1"/>
              <a:t>rett</a:t>
            </a:r>
            <a:r>
              <a:rPr lang="en-GB" sz="1600" dirty="0"/>
              <a:t> og </a:t>
            </a:r>
            <a:r>
              <a:rPr lang="en-GB" sz="1600" dirty="0" err="1"/>
              <a:t>ønske</a:t>
            </a:r>
            <a:r>
              <a:rPr lang="en-GB" sz="1600" dirty="0"/>
              <a:t> om Opplæring)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Formelle</a:t>
            </a:r>
            <a:r>
              <a:rPr lang="en-GB" dirty="0"/>
              <a:t> </a:t>
            </a:r>
            <a:r>
              <a:rPr lang="en-GB" dirty="0" err="1"/>
              <a:t>forankringer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gitt</a:t>
            </a:r>
            <a:r>
              <a:rPr lang="en-GB" dirty="0"/>
              <a:t> Opplæring </a:t>
            </a:r>
            <a:r>
              <a:rPr lang="en-GB" sz="1600" dirty="0"/>
              <a:t>(</a:t>
            </a:r>
            <a:r>
              <a:rPr lang="en-GB" sz="1600" dirty="0" err="1"/>
              <a:t>f.eks</a:t>
            </a:r>
            <a:r>
              <a:rPr lang="en-GB" sz="1600" dirty="0"/>
              <a:t>. </a:t>
            </a:r>
            <a:r>
              <a:rPr lang="en-GB" sz="1600" dirty="0" err="1"/>
              <a:t>Tilstrekkkelig</a:t>
            </a:r>
            <a:r>
              <a:rPr lang="en-GB" sz="1600" dirty="0"/>
              <a:t> Informasjon, </a:t>
            </a:r>
            <a:r>
              <a:rPr lang="en-GB" sz="1600" dirty="0" err="1"/>
              <a:t>vedtak</a:t>
            </a:r>
            <a:r>
              <a:rPr lang="en-GB" sz="1600" dirty="0"/>
              <a:t> om Opplæring, </a:t>
            </a:r>
            <a:r>
              <a:rPr lang="en-GB" sz="1600" dirty="0" err="1"/>
              <a:t>formelle</a:t>
            </a:r>
            <a:r>
              <a:rPr lang="en-GB" sz="1600" dirty="0"/>
              <a:t> </a:t>
            </a:r>
            <a:r>
              <a:rPr lang="en-GB" sz="1600" dirty="0" err="1"/>
              <a:t>opplæringstilbud</a:t>
            </a:r>
            <a:r>
              <a:rPr lang="en-GB" sz="1600" dirty="0"/>
              <a:t> </a:t>
            </a:r>
            <a:r>
              <a:rPr lang="en-GB" sz="1600" dirty="0" err="1"/>
              <a:t>ekvivalent</a:t>
            </a:r>
            <a:r>
              <a:rPr lang="en-GB" sz="1600" dirty="0"/>
              <a:t> </a:t>
            </a:r>
            <a:r>
              <a:rPr lang="en-GB" sz="1600" dirty="0" err="1"/>
              <a:t>til</a:t>
            </a:r>
            <a:r>
              <a:rPr lang="en-GB" sz="1600" dirty="0"/>
              <a:t> Opplæring </a:t>
            </a:r>
            <a:r>
              <a:rPr lang="en-GB" sz="1600" dirty="0" err="1"/>
              <a:t>gitt</a:t>
            </a:r>
            <a:r>
              <a:rPr lang="en-GB" sz="1600" dirty="0"/>
              <a:t> </a:t>
            </a:r>
            <a:r>
              <a:rPr lang="en-GB" sz="1600" dirty="0" err="1"/>
              <a:t>utenfor</a:t>
            </a:r>
            <a:r>
              <a:rPr lang="en-GB" sz="1600" dirty="0"/>
              <a:t> fengsel </a:t>
            </a:r>
            <a:r>
              <a:rPr lang="en-GB" sz="1600" dirty="0" err="1"/>
              <a:t>osv</a:t>
            </a:r>
            <a:r>
              <a:rPr lang="en-GB" sz="1600" dirty="0"/>
              <a:t>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Manglende</a:t>
            </a:r>
            <a:r>
              <a:rPr lang="en-GB" dirty="0"/>
              <a:t> relevant </a:t>
            </a:r>
            <a:r>
              <a:rPr lang="en-GB" dirty="0" err="1"/>
              <a:t>yrkeskompetanse</a:t>
            </a:r>
            <a:r>
              <a:rPr lang="en-GB" dirty="0"/>
              <a:t> </a:t>
            </a:r>
            <a:r>
              <a:rPr lang="en-GB" sz="1600" dirty="0"/>
              <a:t>(</a:t>
            </a:r>
            <a:r>
              <a:rPr lang="en-GB" sz="1600" dirty="0" err="1"/>
              <a:t>kompetanse</a:t>
            </a:r>
            <a:r>
              <a:rPr lang="en-GB" sz="1600" dirty="0"/>
              <a:t> </a:t>
            </a:r>
            <a:r>
              <a:rPr lang="en-GB" sz="1600" dirty="0" err="1"/>
              <a:t>fra</a:t>
            </a:r>
            <a:r>
              <a:rPr lang="en-GB" sz="1600" dirty="0"/>
              <a:t> </a:t>
            </a:r>
            <a:r>
              <a:rPr lang="en-GB" sz="1600" dirty="0" err="1"/>
              <a:t>arbeidsdriften</a:t>
            </a:r>
            <a:r>
              <a:rPr lang="en-GB" sz="1600" dirty="0"/>
              <a:t> og </a:t>
            </a:r>
            <a:r>
              <a:rPr lang="en-GB" sz="1600" dirty="0" err="1"/>
              <a:t>utvikling</a:t>
            </a:r>
            <a:r>
              <a:rPr lang="en-GB" sz="1600" dirty="0"/>
              <a:t> </a:t>
            </a:r>
            <a:r>
              <a:rPr lang="en-GB" sz="1600" dirty="0" err="1"/>
              <a:t>av</a:t>
            </a:r>
            <a:r>
              <a:rPr lang="en-GB" sz="1600" dirty="0"/>
              <a:t> </a:t>
            </a:r>
            <a:r>
              <a:rPr lang="en-GB" sz="1600" dirty="0" err="1"/>
              <a:t>dette</a:t>
            </a:r>
            <a:r>
              <a:rPr lang="en-GB" sz="1600" dirty="0"/>
              <a:t> </a:t>
            </a:r>
            <a:r>
              <a:rPr lang="en-GB" sz="1600" dirty="0" err="1"/>
              <a:t>samarbeidet</a:t>
            </a:r>
            <a:r>
              <a:rPr lang="en-GB" sz="16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Ulikhet</a:t>
            </a:r>
            <a:r>
              <a:rPr lang="en-GB" dirty="0"/>
              <a:t> i </a:t>
            </a:r>
            <a:r>
              <a:rPr lang="en-GB" dirty="0" err="1"/>
              <a:t>tilgang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våre</a:t>
            </a:r>
            <a:r>
              <a:rPr lang="en-GB" dirty="0"/>
              <a:t> </a:t>
            </a:r>
            <a:r>
              <a:rPr lang="en-GB" dirty="0" err="1"/>
              <a:t>tjenester</a:t>
            </a:r>
            <a:r>
              <a:rPr lang="en-GB" dirty="0"/>
              <a:t> (</a:t>
            </a:r>
            <a:r>
              <a:rPr lang="en-GB" dirty="0" err="1"/>
              <a:t>både</a:t>
            </a:r>
            <a:r>
              <a:rPr lang="en-GB" dirty="0"/>
              <a:t> </a:t>
            </a:r>
            <a:r>
              <a:rPr lang="en-GB" dirty="0" err="1"/>
              <a:t>opplæring</a:t>
            </a:r>
            <a:r>
              <a:rPr lang="en-GB" dirty="0"/>
              <a:t> </a:t>
            </a:r>
            <a:r>
              <a:rPr lang="en-GB" dirty="0" err="1"/>
              <a:t>gitt</a:t>
            </a:r>
            <a:r>
              <a:rPr lang="en-GB" dirty="0"/>
              <a:t> </a:t>
            </a:r>
            <a:r>
              <a:rPr lang="en-GB" dirty="0" err="1"/>
              <a:t>bak</a:t>
            </a:r>
            <a:r>
              <a:rPr lang="en-GB" dirty="0"/>
              <a:t> </a:t>
            </a:r>
            <a:r>
              <a:rPr lang="en-GB" dirty="0" err="1"/>
              <a:t>murene</a:t>
            </a:r>
            <a:r>
              <a:rPr lang="en-GB" dirty="0"/>
              <a:t> og </a:t>
            </a:r>
            <a:r>
              <a:rPr lang="en-GB" dirty="0" err="1"/>
              <a:t>tilstedeværelse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oppfølgingsklasser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lnSpc>
                <a:spcPct val="90000"/>
              </a:lnSpc>
            </a:pPr>
            <a:r>
              <a:rPr lang="en-GB" altLang="nb-NO" sz="2400" dirty="0"/>
              <a:t>The school authorities are responsible for prison education.</a:t>
            </a:r>
          </a:p>
          <a:p>
            <a:pPr lvl="1">
              <a:lnSpc>
                <a:spcPct val="90000"/>
              </a:lnSpc>
            </a:pPr>
            <a:r>
              <a:rPr lang="en-GB" altLang="nb-NO" sz="2400" dirty="0"/>
              <a:t>The teaching is organized and carried out by an ordinary upper secondary school (also vocational training).</a:t>
            </a:r>
          </a:p>
          <a:p>
            <a:pPr lvl="1">
              <a:lnSpc>
                <a:spcPct val="90000"/>
              </a:lnSpc>
            </a:pPr>
            <a:r>
              <a:rPr lang="en-GB" altLang="nb-NO" sz="2400" dirty="0"/>
              <a:t>The prison school department operates as a “branch” of the main school.</a:t>
            </a:r>
          </a:p>
          <a:p>
            <a:pPr lvl="1">
              <a:lnSpc>
                <a:spcPct val="90000"/>
              </a:lnSpc>
            </a:pPr>
            <a:r>
              <a:rPr lang="en-US" altLang="nb-NO" sz="2400" dirty="0"/>
              <a:t>Schools in all Norwegian prisons currently have established educational programs at the mandatory and upper secondary levels. </a:t>
            </a:r>
          </a:p>
          <a:p>
            <a:pPr lvl="1">
              <a:lnSpc>
                <a:spcPct val="90000"/>
              </a:lnSpc>
            </a:pPr>
            <a:endParaRPr lang="en-GB" alt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6C2BE90-4E98-431A-8B01-40319CAB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Hvilke konkrete utfordringer har vi (utledet fra funn fra RR):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818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3BEFA9C-9BFB-9680-EEC8-B8B5FDB511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53721FC-C5F8-89C9-E318-46711848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Prosent innsatte i fengsel, gitt i gjennomsnitt, som deltar i opplæring (beregnet ut fra gjennomsnittlig belegg hvert år):</a:t>
            </a:r>
            <a:endParaRPr lang="nb-NO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C4FB891E-B79B-A3EA-A67D-4C24E58A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056760"/>
              </p:ext>
            </p:extLst>
          </p:nvPr>
        </p:nvGraphicFramePr>
        <p:xfrm>
          <a:off x="1870911" y="2831596"/>
          <a:ext cx="7826540" cy="1470870"/>
        </p:xfrm>
        <a:graphic>
          <a:graphicData uri="http://schemas.openxmlformats.org/drawingml/2006/table">
            <a:tbl>
              <a:tblPr/>
              <a:tblGrid>
                <a:gridCol w="2581269">
                  <a:extLst>
                    <a:ext uri="{9D8B030D-6E8A-4147-A177-3AD203B41FA5}">
                      <a16:colId xmlns:a16="http://schemas.microsoft.com/office/drawing/2014/main" val="3863028606"/>
                    </a:ext>
                  </a:extLst>
                </a:gridCol>
                <a:gridCol w="1274087">
                  <a:extLst>
                    <a:ext uri="{9D8B030D-6E8A-4147-A177-3AD203B41FA5}">
                      <a16:colId xmlns:a16="http://schemas.microsoft.com/office/drawing/2014/main" val="1356744999"/>
                    </a:ext>
                  </a:extLst>
                </a:gridCol>
                <a:gridCol w="992796">
                  <a:extLst>
                    <a:ext uri="{9D8B030D-6E8A-4147-A177-3AD203B41FA5}">
                      <a16:colId xmlns:a16="http://schemas.microsoft.com/office/drawing/2014/main" val="1468299212"/>
                    </a:ext>
                  </a:extLst>
                </a:gridCol>
                <a:gridCol w="992796">
                  <a:extLst>
                    <a:ext uri="{9D8B030D-6E8A-4147-A177-3AD203B41FA5}">
                      <a16:colId xmlns:a16="http://schemas.microsoft.com/office/drawing/2014/main" val="183047423"/>
                    </a:ext>
                  </a:extLst>
                </a:gridCol>
                <a:gridCol w="992796">
                  <a:extLst>
                    <a:ext uri="{9D8B030D-6E8A-4147-A177-3AD203B41FA5}">
                      <a16:colId xmlns:a16="http://schemas.microsoft.com/office/drawing/2014/main" val="744119789"/>
                    </a:ext>
                  </a:extLst>
                </a:gridCol>
                <a:gridCol w="992796">
                  <a:extLst>
                    <a:ext uri="{9D8B030D-6E8A-4147-A177-3AD203B41FA5}">
                      <a16:colId xmlns:a16="http://schemas.microsoft.com/office/drawing/2014/main" val="1154820747"/>
                    </a:ext>
                  </a:extLst>
                </a:gridCol>
              </a:tblGrid>
              <a:tr h="35454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45757"/>
                  </a:ext>
                </a:extLst>
              </a:tr>
              <a:tr h="53339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Prosent innsatte som deltar i opplæring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149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Gjennomsnittlig belegg i fengsel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149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38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E419EF2-112A-4126-F5D8-2A8829DB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EC0F0A8-CFEE-75C3-A010-B42F7B66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Oversikt over innsette i fengsel sin deltakelse ved opplæringstilbud a2022 (gjennomsnittstall gjennom året – </a:t>
            </a:r>
            <a:r>
              <a:rPr lang="nb-NO" sz="2400" dirty="0" err="1"/>
              <a:t>prosentuert</a:t>
            </a:r>
            <a:r>
              <a:rPr lang="nb-NO" sz="2400" dirty="0"/>
              <a:t> ut fra soningskapasitet)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ED7DF73E-74FC-1BA8-A421-1DA774AF5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84639"/>
              </p:ext>
            </p:extLst>
          </p:nvPr>
        </p:nvGraphicFramePr>
        <p:xfrm>
          <a:off x="2587084" y="1950334"/>
          <a:ext cx="7639760" cy="4787265"/>
        </p:xfrm>
        <a:graphic>
          <a:graphicData uri="http://schemas.openxmlformats.org/drawingml/2006/table">
            <a:tbl>
              <a:tblPr/>
              <a:tblGrid>
                <a:gridCol w="1866951">
                  <a:extLst>
                    <a:ext uri="{9D8B030D-6E8A-4147-A177-3AD203B41FA5}">
                      <a16:colId xmlns:a16="http://schemas.microsoft.com/office/drawing/2014/main" val="2758127098"/>
                    </a:ext>
                  </a:extLst>
                </a:gridCol>
                <a:gridCol w="851591">
                  <a:extLst>
                    <a:ext uri="{9D8B030D-6E8A-4147-A177-3AD203B41FA5}">
                      <a16:colId xmlns:a16="http://schemas.microsoft.com/office/drawing/2014/main" val="3280477564"/>
                    </a:ext>
                  </a:extLst>
                </a:gridCol>
                <a:gridCol w="724672">
                  <a:extLst>
                    <a:ext uri="{9D8B030D-6E8A-4147-A177-3AD203B41FA5}">
                      <a16:colId xmlns:a16="http://schemas.microsoft.com/office/drawing/2014/main" val="2089339844"/>
                    </a:ext>
                  </a:extLst>
                </a:gridCol>
                <a:gridCol w="851591">
                  <a:extLst>
                    <a:ext uri="{9D8B030D-6E8A-4147-A177-3AD203B41FA5}">
                      <a16:colId xmlns:a16="http://schemas.microsoft.com/office/drawing/2014/main" val="1177256611"/>
                    </a:ext>
                  </a:extLst>
                </a:gridCol>
                <a:gridCol w="872063">
                  <a:extLst>
                    <a:ext uri="{9D8B030D-6E8A-4147-A177-3AD203B41FA5}">
                      <a16:colId xmlns:a16="http://schemas.microsoft.com/office/drawing/2014/main" val="1422595044"/>
                    </a:ext>
                  </a:extLst>
                </a:gridCol>
                <a:gridCol w="900723">
                  <a:extLst>
                    <a:ext uri="{9D8B030D-6E8A-4147-A177-3AD203B41FA5}">
                      <a16:colId xmlns:a16="http://schemas.microsoft.com/office/drawing/2014/main" val="3732808137"/>
                    </a:ext>
                  </a:extLst>
                </a:gridCol>
                <a:gridCol w="720578">
                  <a:extLst>
                    <a:ext uri="{9D8B030D-6E8A-4147-A177-3AD203B41FA5}">
                      <a16:colId xmlns:a16="http://schemas.microsoft.com/office/drawing/2014/main" val="3940322124"/>
                    </a:ext>
                  </a:extLst>
                </a:gridCol>
                <a:gridCol w="851591">
                  <a:extLst>
                    <a:ext uri="{9D8B030D-6E8A-4147-A177-3AD203B41FA5}">
                      <a16:colId xmlns:a16="http://schemas.microsoft.com/office/drawing/2014/main" val="3274263877"/>
                    </a:ext>
                  </a:extLst>
                </a:gridCol>
              </a:tblGrid>
              <a:tr h="1085658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Fylke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Deltar ikkje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Grunn-skule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Korte opplærings-tilbod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 opplæring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Fagskule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Sonings-kapasitet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340983"/>
                  </a:ext>
                </a:extLst>
              </a:tr>
              <a:tr h="2784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698714"/>
                  </a:ext>
                </a:extLst>
              </a:tr>
              <a:tr h="2784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319468"/>
                  </a:ext>
                </a:extLst>
              </a:tr>
              <a:tr h="2784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Viken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265305"/>
                  </a:ext>
                </a:extLst>
              </a:tr>
              <a:tr h="2784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Innlandet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72792"/>
                  </a:ext>
                </a:extLst>
              </a:tr>
              <a:tr h="547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Vestfold og Telemark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342556"/>
                  </a:ext>
                </a:extLst>
              </a:tr>
              <a:tr h="2784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719138"/>
                  </a:ext>
                </a:extLst>
              </a:tr>
              <a:tr h="2784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Rogaland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2144"/>
                  </a:ext>
                </a:extLst>
              </a:tr>
              <a:tr h="2784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Vestland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444683"/>
                  </a:ext>
                </a:extLst>
              </a:tr>
              <a:tr h="2784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Møre og Romsdal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549329"/>
                  </a:ext>
                </a:extLst>
              </a:tr>
              <a:tr h="2784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Trøndelag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870422"/>
                  </a:ext>
                </a:extLst>
              </a:tr>
              <a:tr h="2784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545712"/>
                  </a:ext>
                </a:extLst>
              </a:tr>
              <a:tr h="278421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Troms og Finnmark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329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908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mal Statsforvaltaren (engelsk logo)" id="{8D7849E7-778B-4568-9A94-83A713E6ECE3}" vid="{37534327-C8E6-477F-8810-C21C5EA9C62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9E48E2D17CF140820C79DBAEC12997" ma:contentTypeVersion="6" ma:contentTypeDescription="Opprett et nytt dokument." ma:contentTypeScope="" ma:versionID="fb083c0ec04bc0671c4d21eba9d76717">
  <xsd:schema xmlns:xsd="http://www.w3.org/2001/XMLSchema" xmlns:xs="http://www.w3.org/2001/XMLSchema" xmlns:p="http://schemas.microsoft.com/office/2006/metadata/properties" xmlns:ns2="e3e21a5c-3693-4d4b-9a3a-338a7bdf4d6a" xmlns:ns3="1ee02da4-c22f-4d31-beef-0c54a21d0888" targetNamespace="http://schemas.microsoft.com/office/2006/metadata/properties" ma:root="true" ma:fieldsID="7759eb7f4975554d860ab999c998d9dc" ns2:_="" ns3:_="">
    <xsd:import namespace="e3e21a5c-3693-4d4b-9a3a-338a7bdf4d6a"/>
    <xsd:import namespace="1ee02da4-c22f-4d31-beef-0c54a21d08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21a5c-3693-4d4b-9a3a-338a7bdf4d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02da4-c22f-4d31-beef-0c54a21d08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E6A192-5442-412D-B6B5-6F5DAF369429}"/>
</file>

<file path=customXml/itemProps2.xml><?xml version="1.0" encoding="utf-8"?>
<ds:datastoreItem xmlns:ds="http://schemas.openxmlformats.org/officeDocument/2006/customXml" ds:itemID="{C8D871C7-6769-4BBB-B576-973ABD004849}"/>
</file>

<file path=customXml/itemProps3.xml><?xml version="1.0" encoding="utf-8"?>
<ds:datastoreItem xmlns:ds="http://schemas.openxmlformats.org/officeDocument/2006/customXml" ds:itemID="{50684701-C3B6-4386-80A2-3610C7274D26}"/>
</file>

<file path=docProps/app.xml><?xml version="1.0" encoding="utf-8"?>
<Properties xmlns="http://schemas.openxmlformats.org/officeDocument/2006/extended-properties" xmlns:vt="http://schemas.openxmlformats.org/officeDocument/2006/docPropsVTypes">
  <Template>PowerPoint_mal_SFVL (engelsk logo)</Template>
  <TotalTime>2255</TotalTime>
  <Words>848</Words>
  <Application>Microsoft Office PowerPoint</Application>
  <PresentationFormat>Widescreen</PresentationFormat>
  <Paragraphs>221</Paragraphs>
  <Slides>12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PowerPoint-presentasjon</vt:lpstr>
      <vt:lpstr>PowerPoint-presentasjon</vt:lpstr>
      <vt:lpstr>PowerPoint-presentasjon</vt:lpstr>
      <vt:lpstr>Overordnede felles utfordringer (ifølge RR)</vt:lpstr>
      <vt:lpstr>Noen av merknadene  fra RR (som berører «vår» faglinje): </vt:lpstr>
      <vt:lpstr>Hvilke konkrete utfordringer har vi (utledet fra funn fra RR): </vt:lpstr>
      <vt:lpstr>Prosent innsatte i fengsel, gitt i gjennomsnitt, som deltar i opplæring (beregnet ut fra gjennomsnittlig belegg hvert år):</vt:lpstr>
      <vt:lpstr>Oversikt over innsette i fengsel sin deltakelse ved opplæringstilbud a2022 (gjennomsnittstall gjennom året – prosentuert ut fra soningskapasitet)</vt:lpstr>
      <vt:lpstr>PowerPoint-presentasjon</vt:lpstr>
      <vt:lpstr>RR: oppstart av soningsforløpet </vt:lpstr>
      <vt:lpstr>Har vi forbedringspunkter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Høvig, Kjetil Stavø</dc:creator>
  <cp:lastModifiedBy>Breivik, Paal Christopher</cp:lastModifiedBy>
  <cp:revision>58</cp:revision>
  <cp:lastPrinted>2023-04-24T12:11:13Z</cp:lastPrinted>
  <dcterms:created xsi:type="dcterms:W3CDTF">2021-01-11T11:27:41Z</dcterms:created>
  <dcterms:modified xsi:type="dcterms:W3CDTF">2023-04-25T05:25:05Z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0x0101000F9E48E2D17CF140820C79DBAEC12997</vt:lpwstr>
  </property>
</Properties>
</file>