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0" r:id="rId2"/>
    <p:sldId id="287" r:id="rId3"/>
    <p:sldId id="284" r:id="rId4"/>
    <p:sldId id="285" r:id="rId5"/>
    <p:sldId id="276" r:id="rId6"/>
    <p:sldId id="281" r:id="rId7"/>
    <p:sldId id="280" r:id="rId8"/>
    <p:sldId id="286" r:id="rId9"/>
    <p:sldId id="282" r:id="rId10"/>
    <p:sldId id="288" r:id="rId11"/>
    <p:sldId id="283" r:id="rId12"/>
    <p:sldId id="279" r:id="rId13"/>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FF"/>
    <a:srgbClr val="6CF5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iddels stil 2 – uthev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62" d="100"/>
          <a:sy n="62" d="100"/>
        </p:scale>
        <p:origin x="7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A996F6-CFFE-4EE8-89D2-56999E7D6F93}" type="doc">
      <dgm:prSet loTypeId="urn:microsoft.com/office/officeart/2005/8/layout/venn1" loCatId="relationship" qsTypeId="urn:microsoft.com/office/officeart/2005/8/quickstyle/simple1" qsCatId="simple" csTypeId="urn:microsoft.com/office/officeart/2005/8/colors/accent2_1" csCatId="accent2" phldr="1"/>
      <dgm:spPr/>
    </dgm:pt>
    <dgm:pt modelId="{28E1ACBC-9E34-4EA2-8DC0-D948D4DD9130}" type="pres">
      <dgm:prSet presAssocID="{6DA996F6-CFFE-4EE8-89D2-56999E7D6F93}" presName="compositeShape" presStyleCnt="0">
        <dgm:presLayoutVars>
          <dgm:chMax val="7"/>
          <dgm:dir/>
          <dgm:resizeHandles val="exact"/>
        </dgm:presLayoutVars>
      </dgm:prSet>
      <dgm:spPr/>
    </dgm:pt>
  </dgm:ptLst>
  <dgm:cxnLst>
    <dgm:cxn modelId="{86C4901E-C79F-4045-B87D-4428480BF6AD}" type="presOf" srcId="{6DA996F6-CFFE-4EE8-89D2-56999E7D6F93}" destId="{28E1ACBC-9E34-4EA2-8DC0-D948D4DD9130}"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A996F6-CFFE-4EE8-89D2-56999E7D6F93}" type="doc">
      <dgm:prSet loTypeId="urn:microsoft.com/office/officeart/2005/8/layout/venn1" loCatId="relationship" qsTypeId="urn:microsoft.com/office/officeart/2005/8/quickstyle/simple2" qsCatId="simple" csTypeId="urn:microsoft.com/office/officeart/2005/8/colors/colorful4" csCatId="colorful" phldr="1"/>
      <dgm:spPr/>
    </dgm:pt>
    <dgm:pt modelId="{3056A0D9-303F-45A2-B311-ECE6D2BB98DC}">
      <dgm:prSet phldrT="[Tekst]" custT="1"/>
      <dgm:spPr/>
      <dgm:t>
        <a:bodyPr/>
        <a:lstStyle/>
        <a:p>
          <a:pPr algn="r"/>
          <a:r>
            <a:rPr lang="nb-NO" sz="3100" dirty="0"/>
            <a:t>Oppfølgingsklassen:</a:t>
          </a:r>
        </a:p>
        <a:p>
          <a:pPr algn="r"/>
          <a:r>
            <a:rPr lang="nb-NO" sz="3100" dirty="0"/>
            <a:t>Lærere</a:t>
          </a:r>
        </a:p>
        <a:p>
          <a:pPr algn="r"/>
          <a:r>
            <a:rPr lang="nb-NO" sz="3100" dirty="0"/>
            <a:t>Lokaler</a:t>
          </a:r>
        </a:p>
        <a:p>
          <a:pPr algn="r"/>
          <a:r>
            <a:rPr lang="nb-NO" sz="3100" dirty="0"/>
            <a:t>Mandat </a:t>
          </a:r>
        </a:p>
      </dgm:t>
    </dgm:pt>
    <dgm:pt modelId="{2A55B792-B36B-480B-A8A9-6BB12D4133EB}" type="parTrans" cxnId="{03B26FC0-A4E8-40F9-933C-13C0E043B305}">
      <dgm:prSet/>
      <dgm:spPr/>
      <dgm:t>
        <a:bodyPr/>
        <a:lstStyle/>
        <a:p>
          <a:endParaRPr lang="nb-NO"/>
        </a:p>
      </dgm:t>
    </dgm:pt>
    <dgm:pt modelId="{AA980BEA-578B-4D89-A293-7E7C8AE7F0E9}" type="sibTrans" cxnId="{03B26FC0-A4E8-40F9-933C-13C0E043B305}">
      <dgm:prSet/>
      <dgm:spPr/>
      <dgm:t>
        <a:bodyPr/>
        <a:lstStyle/>
        <a:p>
          <a:endParaRPr lang="nb-NO"/>
        </a:p>
      </dgm:t>
    </dgm:pt>
    <dgm:pt modelId="{7B8BB540-8BB2-4F6C-A460-375188D8A653}">
      <dgm:prSet phldrT="[Tekst]" custT="1"/>
      <dgm:spPr/>
      <dgm:t>
        <a:bodyPr/>
        <a:lstStyle/>
        <a:p>
          <a:pPr algn="ctr"/>
          <a:endParaRPr lang="nb-NO" sz="3200" dirty="0"/>
        </a:p>
        <a:p>
          <a:pPr algn="ctr"/>
          <a:r>
            <a:rPr lang="nb-NO" sz="3200" dirty="0"/>
            <a:t>Kan vi følge elevene over lengre tid for å lære mer om hvordan de lykkes?  </a:t>
          </a:r>
        </a:p>
      </dgm:t>
    </dgm:pt>
    <dgm:pt modelId="{DA52C7BC-5044-4014-97A6-C8E91C0EE07B}" type="parTrans" cxnId="{4A49748B-E5D6-4235-B9C8-D45B1AD26522}">
      <dgm:prSet/>
      <dgm:spPr/>
      <dgm:t>
        <a:bodyPr/>
        <a:lstStyle/>
        <a:p>
          <a:endParaRPr lang="nb-NO"/>
        </a:p>
      </dgm:t>
    </dgm:pt>
    <dgm:pt modelId="{CF2E207C-1A36-47DB-BF93-FBE5ED4109F9}" type="sibTrans" cxnId="{4A49748B-E5D6-4235-B9C8-D45B1AD26522}">
      <dgm:prSet/>
      <dgm:spPr/>
      <dgm:t>
        <a:bodyPr/>
        <a:lstStyle/>
        <a:p>
          <a:endParaRPr lang="nb-NO"/>
        </a:p>
      </dgm:t>
    </dgm:pt>
    <dgm:pt modelId="{B42E1E33-E6C8-4532-B8D5-F659B39138B3}">
      <dgm:prSet phldrT="[Tekst]" custT="1"/>
      <dgm:spPr/>
      <dgm:t>
        <a:bodyPr/>
        <a:lstStyle/>
        <a:p>
          <a:pPr algn="ctr"/>
          <a:endParaRPr lang="nb-NO" sz="5000" dirty="0"/>
        </a:p>
        <a:p>
          <a:pPr algn="ctr"/>
          <a:r>
            <a:rPr lang="nb-NO" sz="5000" dirty="0"/>
            <a:t>Resultater og politisk vilje til   handling? </a:t>
          </a:r>
        </a:p>
        <a:p>
          <a:pPr algn="ctr"/>
          <a:endParaRPr lang="nb-NO" sz="5000" dirty="0"/>
        </a:p>
        <a:p>
          <a:pPr algn="ctr"/>
          <a:endParaRPr lang="nb-NO" sz="2000" dirty="0"/>
        </a:p>
        <a:p>
          <a:pPr algn="ctr"/>
          <a:endParaRPr lang="nb-NO" sz="2000" dirty="0"/>
        </a:p>
        <a:p>
          <a:pPr algn="ctr"/>
          <a:endParaRPr lang="nb-NO" sz="5000" dirty="0"/>
        </a:p>
      </dgm:t>
    </dgm:pt>
    <dgm:pt modelId="{B7231408-FF75-43A3-850F-5BAD8F4BAF48}" type="parTrans" cxnId="{61058FAE-5F85-485D-8AFE-E3623DC17F7C}">
      <dgm:prSet/>
      <dgm:spPr/>
      <dgm:t>
        <a:bodyPr/>
        <a:lstStyle/>
        <a:p>
          <a:endParaRPr lang="nb-NO"/>
        </a:p>
      </dgm:t>
    </dgm:pt>
    <dgm:pt modelId="{730B84FF-2F6D-48C0-9980-04F583AC6ACD}" type="sibTrans" cxnId="{61058FAE-5F85-485D-8AFE-E3623DC17F7C}">
      <dgm:prSet/>
      <dgm:spPr/>
      <dgm:t>
        <a:bodyPr/>
        <a:lstStyle/>
        <a:p>
          <a:endParaRPr lang="nb-NO"/>
        </a:p>
      </dgm:t>
    </dgm:pt>
    <dgm:pt modelId="{28E1ACBC-9E34-4EA2-8DC0-D948D4DD9130}" type="pres">
      <dgm:prSet presAssocID="{6DA996F6-CFFE-4EE8-89D2-56999E7D6F93}" presName="compositeShape" presStyleCnt="0">
        <dgm:presLayoutVars>
          <dgm:chMax val="7"/>
          <dgm:dir/>
          <dgm:resizeHandles val="exact"/>
        </dgm:presLayoutVars>
      </dgm:prSet>
      <dgm:spPr/>
    </dgm:pt>
    <dgm:pt modelId="{4F57BEB9-9783-4516-B80E-8F37A10A75BE}" type="pres">
      <dgm:prSet presAssocID="{3056A0D9-303F-45A2-B311-ECE6D2BB98DC}" presName="circ1" presStyleLbl="vennNode1" presStyleIdx="0" presStyleCnt="3" custScaleX="157411" custScaleY="121584" custLinFactNeighborX="71159" custLinFactNeighborY="-1459"/>
      <dgm:spPr/>
    </dgm:pt>
    <dgm:pt modelId="{18F9E75E-4384-49F6-8D4D-783E8840AE27}" type="pres">
      <dgm:prSet presAssocID="{3056A0D9-303F-45A2-B311-ECE6D2BB98DC}" presName="circ1Tx" presStyleLbl="revTx" presStyleIdx="0" presStyleCnt="0">
        <dgm:presLayoutVars>
          <dgm:chMax val="0"/>
          <dgm:chPref val="0"/>
          <dgm:bulletEnabled val="1"/>
        </dgm:presLayoutVars>
      </dgm:prSet>
      <dgm:spPr/>
    </dgm:pt>
    <dgm:pt modelId="{DF5DE206-C61C-46D9-A23E-30CEFC1B8966}" type="pres">
      <dgm:prSet presAssocID="{7B8BB540-8BB2-4F6C-A460-375188D8A653}" presName="circ2" presStyleLbl="vennNode1" presStyleIdx="1" presStyleCnt="3" custScaleX="152924" custScaleY="114509" custLinFactNeighborX="3773" custLinFactNeighborY="13474"/>
      <dgm:spPr/>
    </dgm:pt>
    <dgm:pt modelId="{2DD1F97F-2664-4845-A089-01CDFBE73BE9}" type="pres">
      <dgm:prSet presAssocID="{7B8BB540-8BB2-4F6C-A460-375188D8A653}" presName="circ2Tx" presStyleLbl="revTx" presStyleIdx="0" presStyleCnt="0">
        <dgm:presLayoutVars>
          <dgm:chMax val="0"/>
          <dgm:chPref val="0"/>
          <dgm:bulletEnabled val="1"/>
        </dgm:presLayoutVars>
      </dgm:prSet>
      <dgm:spPr/>
    </dgm:pt>
    <dgm:pt modelId="{3AEF6CAB-D41B-4D01-B1E6-B58F939D7266}" type="pres">
      <dgm:prSet presAssocID="{B42E1E33-E6C8-4532-B8D5-F659B39138B3}" presName="circ3" presStyleLbl="vennNode1" presStyleIdx="2" presStyleCnt="3" custScaleX="203269" custScaleY="160699" custLinFactNeighborX="-55960" custLinFactNeighborY="-17635"/>
      <dgm:spPr/>
    </dgm:pt>
    <dgm:pt modelId="{FD64A7AD-B7F8-44F2-BB9D-DCBAD84D0E2F}" type="pres">
      <dgm:prSet presAssocID="{B42E1E33-E6C8-4532-B8D5-F659B39138B3}" presName="circ3Tx" presStyleLbl="revTx" presStyleIdx="0" presStyleCnt="0">
        <dgm:presLayoutVars>
          <dgm:chMax val="0"/>
          <dgm:chPref val="0"/>
          <dgm:bulletEnabled val="1"/>
        </dgm:presLayoutVars>
      </dgm:prSet>
      <dgm:spPr/>
    </dgm:pt>
  </dgm:ptLst>
  <dgm:cxnLst>
    <dgm:cxn modelId="{D171D500-B4A4-4C00-8580-77EA9BD7869E}" type="presOf" srcId="{B42E1E33-E6C8-4532-B8D5-F659B39138B3}" destId="{3AEF6CAB-D41B-4D01-B1E6-B58F939D7266}" srcOrd="0" destOrd="0" presId="urn:microsoft.com/office/officeart/2005/8/layout/venn1"/>
    <dgm:cxn modelId="{FC73F00D-F454-44AA-BFF7-A0BC312B927B}" type="presOf" srcId="{7B8BB540-8BB2-4F6C-A460-375188D8A653}" destId="{2DD1F97F-2664-4845-A089-01CDFBE73BE9}" srcOrd="1" destOrd="0" presId="urn:microsoft.com/office/officeart/2005/8/layout/venn1"/>
    <dgm:cxn modelId="{86C4901E-C79F-4045-B87D-4428480BF6AD}" type="presOf" srcId="{6DA996F6-CFFE-4EE8-89D2-56999E7D6F93}" destId="{28E1ACBC-9E34-4EA2-8DC0-D948D4DD9130}" srcOrd="0" destOrd="0" presId="urn:microsoft.com/office/officeart/2005/8/layout/venn1"/>
    <dgm:cxn modelId="{36BD5F5E-7FF8-4905-95D7-B9EA88D9E3B3}" type="presOf" srcId="{7B8BB540-8BB2-4F6C-A460-375188D8A653}" destId="{DF5DE206-C61C-46D9-A23E-30CEFC1B8966}" srcOrd="0" destOrd="0" presId="urn:microsoft.com/office/officeart/2005/8/layout/venn1"/>
    <dgm:cxn modelId="{231D7443-3505-483F-B6D1-B7EBBC648368}" type="presOf" srcId="{3056A0D9-303F-45A2-B311-ECE6D2BB98DC}" destId="{4F57BEB9-9783-4516-B80E-8F37A10A75BE}" srcOrd="0" destOrd="0" presId="urn:microsoft.com/office/officeart/2005/8/layout/venn1"/>
    <dgm:cxn modelId="{C1131377-549B-4946-B73A-8D51BB8D9F3F}" type="presOf" srcId="{3056A0D9-303F-45A2-B311-ECE6D2BB98DC}" destId="{18F9E75E-4384-49F6-8D4D-783E8840AE27}" srcOrd="1" destOrd="0" presId="urn:microsoft.com/office/officeart/2005/8/layout/venn1"/>
    <dgm:cxn modelId="{4A49748B-E5D6-4235-B9C8-D45B1AD26522}" srcId="{6DA996F6-CFFE-4EE8-89D2-56999E7D6F93}" destId="{7B8BB540-8BB2-4F6C-A460-375188D8A653}" srcOrd="1" destOrd="0" parTransId="{DA52C7BC-5044-4014-97A6-C8E91C0EE07B}" sibTransId="{CF2E207C-1A36-47DB-BF93-FBE5ED4109F9}"/>
    <dgm:cxn modelId="{61058FAE-5F85-485D-8AFE-E3623DC17F7C}" srcId="{6DA996F6-CFFE-4EE8-89D2-56999E7D6F93}" destId="{B42E1E33-E6C8-4532-B8D5-F659B39138B3}" srcOrd="2" destOrd="0" parTransId="{B7231408-FF75-43A3-850F-5BAD8F4BAF48}" sibTransId="{730B84FF-2F6D-48C0-9980-04F583AC6ACD}"/>
    <dgm:cxn modelId="{DB31F2AE-3DC1-407A-8194-B435B98E7D71}" type="presOf" srcId="{B42E1E33-E6C8-4532-B8D5-F659B39138B3}" destId="{FD64A7AD-B7F8-44F2-BB9D-DCBAD84D0E2F}" srcOrd="1" destOrd="0" presId="urn:microsoft.com/office/officeart/2005/8/layout/venn1"/>
    <dgm:cxn modelId="{03B26FC0-A4E8-40F9-933C-13C0E043B305}" srcId="{6DA996F6-CFFE-4EE8-89D2-56999E7D6F93}" destId="{3056A0D9-303F-45A2-B311-ECE6D2BB98DC}" srcOrd="0" destOrd="0" parTransId="{2A55B792-B36B-480B-A8A9-6BB12D4133EB}" sibTransId="{AA980BEA-578B-4D89-A293-7E7C8AE7F0E9}"/>
    <dgm:cxn modelId="{0A144249-6F55-4E40-A1B8-C74EE0F596D1}" type="presParOf" srcId="{28E1ACBC-9E34-4EA2-8DC0-D948D4DD9130}" destId="{4F57BEB9-9783-4516-B80E-8F37A10A75BE}" srcOrd="0" destOrd="0" presId="urn:microsoft.com/office/officeart/2005/8/layout/venn1"/>
    <dgm:cxn modelId="{C00EE61D-9118-458F-A294-1C390A620AAC}" type="presParOf" srcId="{28E1ACBC-9E34-4EA2-8DC0-D948D4DD9130}" destId="{18F9E75E-4384-49F6-8D4D-783E8840AE27}" srcOrd="1" destOrd="0" presId="urn:microsoft.com/office/officeart/2005/8/layout/venn1"/>
    <dgm:cxn modelId="{2FCE5A6E-3118-4254-AFE9-C90D68A7F9C7}" type="presParOf" srcId="{28E1ACBC-9E34-4EA2-8DC0-D948D4DD9130}" destId="{DF5DE206-C61C-46D9-A23E-30CEFC1B8966}" srcOrd="2" destOrd="0" presId="urn:microsoft.com/office/officeart/2005/8/layout/venn1"/>
    <dgm:cxn modelId="{8C9E63AA-E17E-49C1-A1BD-5F00E6AD63D2}" type="presParOf" srcId="{28E1ACBC-9E34-4EA2-8DC0-D948D4DD9130}" destId="{2DD1F97F-2664-4845-A089-01CDFBE73BE9}" srcOrd="3" destOrd="0" presId="urn:microsoft.com/office/officeart/2005/8/layout/venn1"/>
    <dgm:cxn modelId="{F61245BC-1086-4945-9C32-72D5466BFE7D}" type="presParOf" srcId="{28E1ACBC-9E34-4EA2-8DC0-D948D4DD9130}" destId="{3AEF6CAB-D41B-4D01-B1E6-B58F939D7266}" srcOrd="4" destOrd="0" presId="urn:microsoft.com/office/officeart/2005/8/layout/venn1"/>
    <dgm:cxn modelId="{A0F54F13-CADE-48F2-913D-D49BDF876191}" type="presParOf" srcId="{28E1ACBC-9E34-4EA2-8DC0-D948D4DD9130}" destId="{FD64A7AD-B7F8-44F2-BB9D-DCBAD84D0E2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57BEB9-9783-4516-B80E-8F37A10A75BE}">
      <dsp:nvSpPr>
        <dsp:cNvPr id="0" name=""/>
        <dsp:cNvSpPr/>
      </dsp:nvSpPr>
      <dsp:spPr>
        <a:xfrm>
          <a:off x="6268907" y="-539930"/>
          <a:ext cx="5400566" cy="4171388"/>
        </a:xfrm>
        <a:prstGeom prst="ellipse">
          <a:avLst/>
        </a:prstGeom>
        <a:solidFill>
          <a:schemeClr val="accent4">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r" defTabSz="1377950">
            <a:lnSpc>
              <a:spcPct val="90000"/>
            </a:lnSpc>
            <a:spcBef>
              <a:spcPct val="0"/>
            </a:spcBef>
            <a:spcAft>
              <a:spcPct val="35000"/>
            </a:spcAft>
            <a:buNone/>
          </a:pPr>
          <a:r>
            <a:rPr lang="nb-NO" sz="3100" kern="1200" dirty="0"/>
            <a:t>Oppfølgingsklassen:</a:t>
          </a:r>
        </a:p>
        <a:p>
          <a:pPr marL="0" lvl="0" indent="0" algn="r" defTabSz="1377950">
            <a:lnSpc>
              <a:spcPct val="90000"/>
            </a:lnSpc>
            <a:spcBef>
              <a:spcPct val="0"/>
            </a:spcBef>
            <a:spcAft>
              <a:spcPct val="35000"/>
            </a:spcAft>
            <a:buNone/>
          </a:pPr>
          <a:r>
            <a:rPr lang="nb-NO" sz="3100" kern="1200" dirty="0"/>
            <a:t>Lærere</a:t>
          </a:r>
        </a:p>
        <a:p>
          <a:pPr marL="0" lvl="0" indent="0" algn="r" defTabSz="1377950">
            <a:lnSpc>
              <a:spcPct val="90000"/>
            </a:lnSpc>
            <a:spcBef>
              <a:spcPct val="0"/>
            </a:spcBef>
            <a:spcAft>
              <a:spcPct val="35000"/>
            </a:spcAft>
            <a:buNone/>
          </a:pPr>
          <a:r>
            <a:rPr lang="nb-NO" sz="3100" kern="1200" dirty="0"/>
            <a:t>Lokaler</a:t>
          </a:r>
        </a:p>
        <a:p>
          <a:pPr marL="0" lvl="0" indent="0" algn="r" defTabSz="1377950">
            <a:lnSpc>
              <a:spcPct val="90000"/>
            </a:lnSpc>
            <a:spcBef>
              <a:spcPct val="0"/>
            </a:spcBef>
            <a:spcAft>
              <a:spcPct val="35000"/>
            </a:spcAft>
            <a:buNone/>
          </a:pPr>
          <a:r>
            <a:rPr lang="nb-NO" sz="3100" kern="1200" dirty="0"/>
            <a:t>Mandat </a:t>
          </a:r>
        </a:p>
      </dsp:txBody>
      <dsp:txXfrm>
        <a:off x="6988982" y="190062"/>
        <a:ext cx="3960415" cy="1877124"/>
      </dsp:txXfrm>
    </dsp:sp>
    <dsp:sp modelId="{DF5DE206-C61C-46D9-A23E-30CEFC1B8966}">
      <dsp:nvSpPr>
        <dsp:cNvPr id="0" name=""/>
        <dsp:cNvSpPr/>
      </dsp:nvSpPr>
      <dsp:spPr>
        <a:xfrm>
          <a:off x="5271925" y="1978159"/>
          <a:ext cx="5246623" cy="3928654"/>
        </a:xfrm>
        <a:prstGeom prst="ellipse">
          <a:avLst/>
        </a:prstGeom>
        <a:solidFill>
          <a:schemeClr val="accent4">
            <a:alpha val="50000"/>
            <a:hueOff val="4900445"/>
            <a:satOff val="-20388"/>
            <a:lumOff val="480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nb-NO" sz="3200" kern="1200" dirty="0"/>
        </a:p>
        <a:p>
          <a:pPr marL="0" lvl="0" indent="0" algn="ctr" defTabSz="1422400">
            <a:lnSpc>
              <a:spcPct val="90000"/>
            </a:lnSpc>
            <a:spcBef>
              <a:spcPct val="0"/>
            </a:spcBef>
            <a:spcAft>
              <a:spcPct val="35000"/>
            </a:spcAft>
            <a:buNone/>
          </a:pPr>
          <a:r>
            <a:rPr lang="nb-NO" sz="3200" kern="1200" dirty="0"/>
            <a:t>Kan vi følge elevene over lengre tid for å lære mer om hvordan de lykkes?  </a:t>
          </a:r>
        </a:p>
      </dsp:txBody>
      <dsp:txXfrm>
        <a:off x="6876517" y="2993061"/>
        <a:ext cx="3147973" cy="2160760"/>
      </dsp:txXfrm>
    </dsp:sp>
    <dsp:sp modelId="{3AEF6CAB-D41B-4D01-B1E6-B58F939D7266}">
      <dsp:nvSpPr>
        <dsp:cNvPr id="0" name=""/>
        <dsp:cNvSpPr/>
      </dsp:nvSpPr>
      <dsp:spPr>
        <a:xfrm>
          <a:off x="0" y="328337"/>
          <a:ext cx="6973894" cy="5513373"/>
        </a:xfrm>
        <a:prstGeom prst="ellipse">
          <a:avLst/>
        </a:prstGeom>
        <a:solidFill>
          <a:schemeClr val="accent4">
            <a:alpha val="50000"/>
            <a:hueOff val="9800891"/>
            <a:satOff val="-40777"/>
            <a:lumOff val="960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222500">
            <a:lnSpc>
              <a:spcPct val="90000"/>
            </a:lnSpc>
            <a:spcBef>
              <a:spcPct val="0"/>
            </a:spcBef>
            <a:spcAft>
              <a:spcPct val="35000"/>
            </a:spcAft>
            <a:buNone/>
          </a:pPr>
          <a:endParaRPr lang="nb-NO" sz="5000" kern="1200" dirty="0"/>
        </a:p>
        <a:p>
          <a:pPr marL="0" lvl="0" indent="0" algn="ctr" defTabSz="2222500">
            <a:lnSpc>
              <a:spcPct val="90000"/>
            </a:lnSpc>
            <a:spcBef>
              <a:spcPct val="0"/>
            </a:spcBef>
            <a:spcAft>
              <a:spcPct val="35000"/>
            </a:spcAft>
            <a:buNone/>
          </a:pPr>
          <a:r>
            <a:rPr lang="nb-NO" sz="5000" kern="1200" dirty="0"/>
            <a:t>Resultater og politisk vilje til   handling? </a:t>
          </a:r>
        </a:p>
        <a:p>
          <a:pPr marL="0" lvl="0" indent="0" algn="ctr" defTabSz="2222500">
            <a:lnSpc>
              <a:spcPct val="90000"/>
            </a:lnSpc>
            <a:spcBef>
              <a:spcPct val="0"/>
            </a:spcBef>
            <a:spcAft>
              <a:spcPct val="35000"/>
            </a:spcAft>
            <a:buNone/>
          </a:pPr>
          <a:endParaRPr lang="nb-NO" sz="5000" kern="1200" dirty="0"/>
        </a:p>
        <a:p>
          <a:pPr marL="0" lvl="0" indent="0" algn="ctr" defTabSz="2222500">
            <a:lnSpc>
              <a:spcPct val="90000"/>
            </a:lnSpc>
            <a:spcBef>
              <a:spcPct val="0"/>
            </a:spcBef>
            <a:spcAft>
              <a:spcPct val="35000"/>
            </a:spcAft>
            <a:buNone/>
          </a:pPr>
          <a:endParaRPr lang="nb-NO" sz="2000" kern="1200" dirty="0"/>
        </a:p>
        <a:p>
          <a:pPr marL="0" lvl="0" indent="0" algn="ctr" defTabSz="2222500">
            <a:lnSpc>
              <a:spcPct val="90000"/>
            </a:lnSpc>
            <a:spcBef>
              <a:spcPct val="0"/>
            </a:spcBef>
            <a:spcAft>
              <a:spcPct val="35000"/>
            </a:spcAft>
            <a:buNone/>
          </a:pPr>
          <a:endParaRPr lang="nb-NO" sz="2000" kern="1200" dirty="0"/>
        </a:p>
        <a:p>
          <a:pPr marL="0" lvl="0" indent="0" algn="ctr" defTabSz="2222500">
            <a:lnSpc>
              <a:spcPct val="90000"/>
            </a:lnSpc>
            <a:spcBef>
              <a:spcPct val="0"/>
            </a:spcBef>
            <a:spcAft>
              <a:spcPct val="35000"/>
            </a:spcAft>
            <a:buNone/>
          </a:pPr>
          <a:endParaRPr lang="nb-NO" sz="5000" kern="1200" dirty="0"/>
        </a:p>
      </dsp:txBody>
      <dsp:txXfrm>
        <a:off x="656708" y="1752625"/>
        <a:ext cx="4184336" cy="303235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0"/>
            <a:ext cx="2945659" cy="498055"/>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6" y="0"/>
            <a:ext cx="2945659" cy="498055"/>
          </a:xfrm>
          <a:prstGeom prst="rect">
            <a:avLst/>
          </a:prstGeom>
        </p:spPr>
        <p:txBody>
          <a:bodyPr vert="horz" lIns="91440" tIns="45720" rIns="91440" bIns="45720" rtlCol="0"/>
          <a:lstStyle>
            <a:lvl1pPr algn="r">
              <a:defRPr sz="1200"/>
            </a:lvl1pPr>
          </a:lstStyle>
          <a:p>
            <a:fld id="{DC2680BD-F39D-40C8-AFA0-1FA462D8B4C9}" type="datetimeFigureOut">
              <a:rPr lang="nb-NO" smtClean="0"/>
              <a:t>26.04.2023</a:t>
            </a:fld>
            <a:endParaRPr lang="nb-NO"/>
          </a:p>
        </p:txBody>
      </p:sp>
      <p:sp>
        <p:nvSpPr>
          <p:cNvPr id="4" name="Plassholder for lysbilde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3" y="9428586"/>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6" y="9428586"/>
            <a:ext cx="2945659" cy="498055"/>
          </a:xfrm>
          <a:prstGeom prst="rect">
            <a:avLst/>
          </a:prstGeom>
        </p:spPr>
        <p:txBody>
          <a:bodyPr vert="horz" lIns="91440" tIns="45720" rIns="91440" bIns="45720" rtlCol="0" anchor="b"/>
          <a:lstStyle>
            <a:lvl1pPr algn="r">
              <a:defRPr sz="1200"/>
            </a:lvl1pPr>
          </a:lstStyle>
          <a:p>
            <a:fld id="{EAA27A55-106B-4584-AAF1-5F3516146361}" type="slidenum">
              <a:rPr lang="nb-NO" smtClean="0"/>
              <a:t>‹#›</a:t>
            </a:fld>
            <a:endParaRPr lang="nb-NO"/>
          </a:p>
        </p:txBody>
      </p:sp>
    </p:spTree>
    <p:extLst>
      <p:ext uri="{BB962C8B-B14F-4D97-AF65-F5344CB8AC3E}">
        <p14:creationId xmlns:p14="http://schemas.microsoft.com/office/powerpoint/2010/main" val="637448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AA27A55-106B-4584-AAF1-5F3516146361}" type="slidenum">
              <a:rPr lang="nb-NO" smtClean="0"/>
              <a:t>1</a:t>
            </a:fld>
            <a:endParaRPr lang="nb-NO"/>
          </a:p>
        </p:txBody>
      </p:sp>
    </p:spTree>
    <p:extLst>
      <p:ext uri="{BB962C8B-B14F-4D97-AF65-F5344CB8AC3E}">
        <p14:creationId xmlns:p14="http://schemas.microsoft.com/office/powerpoint/2010/main" val="3269616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87E7D7B6-CECE-4F3A-9E24-758714A71B82}"/>
              </a:ext>
            </a:extLst>
          </p:cNvPr>
          <p:cNvSpPr>
            <a:spLocks noGrp="1"/>
          </p:cNvSpPr>
          <p:nvPr>
            <p:ph type="title" hasCustomPrompt="1"/>
          </p:nvPr>
        </p:nvSpPr>
        <p:spPr>
          <a:xfrm>
            <a:off x="1064865" y="2313667"/>
            <a:ext cx="7529991" cy="499663"/>
          </a:xfrm>
          <a:prstGeom prst="rect">
            <a:avLst/>
          </a:prstGeom>
        </p:spPr>
        <p:txBody>
          <a:bodyPr>
            <a:noAutofit/>
          </a:bodyPr>
          <a:lstStyle>
            <a:lvl1pPr>
              <a:defRPr sz="4400">
                <a:solidFill>
                  <a:schemeClr val="bg1"/>
                </a:solidFill>
                <a:latin typeface="Arial" panose="020B0604020202020204" pitchFamily="34" charset="0"/>
                <a:cs typeface="Arial" panose="020B0604020202020204" pitchFamily="34" charset="0"/>
              </a:defRPr>
            </a:lvl1pPr>
          </a:lstStyle>
          <a:p>
            <a:r>
              <a:rPr lang="nb-NO" dirty="0"/>
              <a:t>Tittel (Arial punkt 44)</a:t>
            </a:r>
          </a:p>
        </p:txBody>
      </p:sp>
      <p:sp>
        <p:nvSpPr>
          <p:cNvPr id="13" name="Undertittel 2">
            <a:extLst>
              <a:ext uri="{FF2B5EF4-FFF2-40B4-BE49-F238E27FC236}">
                <a16:creationId xmlns:a16="http://schemas.microsoft.com/office/drawing/2014/main" id="{16A55792-15F4-4305-B0C3-32301CF276D6}"/>
              </a:ext>
            </a:extLst>
          </p:cNvPr>
          <p:cNvSpPr>
            <a:spLocks noGrp="1"/>
          </p:cNvSpPr>
          <p:nvPr>
            <p:ph type="subTitle" idx="1" hasCustomPrompt="1"/>
          </p:nvPr>
        </p:nvSpPr>
        <p:spPr>
          <a:xfrm>
            <a:off x="1064865" y="3133953"/>
            <a:ext cx="7032326" cy="590094"/>
          </a:xfrm>
          <a:prstGeom prst="rect">
            <a:avLst/>
          </a:prstGeom>
        </p:spPr>
        <p:txBody>
          <a:bodyPr/>
          <a:lstStyle>
            <a:lvl1pPr marL="0" indent="0">
              <a:buFontTx/>
              <a:buNone/>
              <a:defRPr sz="3200">
                <a:solidFill>
                  <a:schemeClr val="bg1"/>
                </a:solidFill>
                <a:latin typeface="Arial" panose="020B0604020202020204" pitchFamily="34" charset="0"/>
                <a:cs typeface="Arial" panose="020B0604020202020204" pitchFamily="34" charset="0"/>
              </a:defRPr>
            </a:lvl1pPr>
          </a:lstStyle>
          <a:p>
            <a:r>
              <a:rPr lang="nb-NO" dirty="0"/>
              <a:t>Underoverskrift (Arial punkt 32)</a:t>
            </a:r>
          </a:p>
        </p:txBody>
      </p:sp>
    </p:spTree>
    <p:extLst>
      <p:ext uri="{BB962C8B-B14F-4D97-AF65-F5344CB8AC3E}">
        <p14:creationId xmlns:p14="http://schemas.microsoft.com/office/powerpoint/2010/main" val="343727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ysbilde med tekst">
    <p:spTree>
      <p:nvGrpSpPr>
        <p:cNvPr id="1" name=""/>
        <p:cNvGrpSpPr/>
        <p:nvPr/>
      </p:nvGrpSpPr>
      <p:grpSpPr>
        <a:xfrm>
          <a:off x="0" y="0"/>
          <a:ext cx="0" cy="0"/>
          <a:chOff x="0" y="0"/>
          <a:chExt cx="0" cy="0"/>
        </a:xfrm>
      </p:grpSpPr>
      <p:sp>
        <p:nvSpPr>
          <p:cNvPr id="14" name="Tittel 1">
            <a:extLst>
              <a:ext uri="{FF2B5EF4-FFF2-40B4-BE49-F238E27FC236}">
                <a16:creationId xmlns:a16="http://schemas.microsoft.com/office/drawing/2014/main" id="{12745477-9BC1-4E95-9A64-E1054943E256}"/>
              </a:ext>
            </a:extLst>
          </p:cNvPr>
          <p:cNvSpPr>
            <a:spLocks noGrp="1"/>
          </p:cNvSpPr>
          <p:nvPr>
            <p:ph type="title" hasCustomPrompt="1"/>
          </p:nvPr>
        </p:nvSpPr>
        <p:spPr>
          <a:xfrm>
            <a:off x="549046" y="1353842"/>
            <a:ext cx="10442015" cy="499663"/>
          </a:xfrm>
          <a:prstGeom prst="rect">
            <a:avLst/>
          </a:prstGeom>
        </p:spPr>
        <p:txBody>
          <a:bodyPr>
            <a:normAutofit/>
          </a:bodyPr>
          <a:lstStyle>
            <a:lvl1pPr>
              <a:defRPr sz="3200">
                <a:solidFill>
                  <a:schemeClr val="tx1"/>
                </a:solidFill>
                <a:latin typeface="Arial" panose="020B0604020202020204" pitchFamily="34" charset="0"/>
                <a:cs typeface="Arial" panose="020B0604020202020204" pitchFamily="34" charset="0"/>
              </a:defRPr>
            </a:lvl1pPr>
          </a:lstStyle>
          <a:p>
            <a:r>
              <a:rPr lang="nb-NO" dirty="0"/>
              <a:t>Overskrift (minst 32 punkt)</a:t>
            </a:r>
          </a:p>
        </p:txBody>
      </p:sp>
      <p:sp>
        <p:nvSpPr>
          <p:cNvPr id="15" name="Plassholder for innhold 2">
            <a:extLst>
              <a:ext uri="{FF2B5EF4-FFF2-40B4-BE49-F238E27FC236}">
                <a16:creationId xmlns:a16="http://schemas.microsoft.com/office/drawing/2014/main" id="{48A5FFAB-C1D9-4952-A3B5-61B3767B8D49}"/>
              </a:ext>
            </a:extLst>
          </p:cNvPr>
          <p:cNvSpPr>
            <a:spLocks noGrp="1"/>
          </p:cNvSpPr>
          <p:nvPr>
            <p:ph sz="half" idx="1" hasCustomPrompt="1"/>
          </p:nvPr>
        </p:nvSpPr>
        <p:spPr>
          <a:xfrm>
            <a:off x="549046" y="2042209"/>
            <a:ext cx="10442015" cy="3697355"/>
          </a:xfrm>
          <a:prstGeom prst="rect">
            <a:avLst/>
          </a:prstGeom>
        </p:spPr>
        <p:txBody>
          <a:bodyPr/>
          <a:lstStyle>
            <a:lvl1pPr>
              <a:defRPr sz="2400">
                <a:latin typeface="Arial" panose="020B0604020202020204" pitchFamily="34" charset="0"/>
                <a:cs typeface="Arial" panose="020B0604020202020204" pitchFamily="34" charset="0"/>
              </a:defRPr>
            </a:lvl1pPr>
          </a:lstStyle>
          <a:p>
            <a:r>
              <a:rPr lang="nb-NO" dirty="0"/>
              <a:t>Her kan du legge inn tekst.</a:t>
            </a:r>
          </a:p>
        </p:txBody>
      </p:sp>
      <p:cxnSp>
        <p:nvCxnSpPr>
          <p:cNvPr id="5" name="Rett linje 4">
            <a:extLst>
              <a:ext uri="{FF2B5EF4-FFF2-40B4-BE49-F238E27FC236}">
                <a16:creationId xmlns:a16="http://schemas.microsoft.com/office/drawing/2014/main" id="{284283A7-E987-41D1-8F93-09A2C3250A25}"/>
              </a:ext>
            </a:extLst>
          </p:cNvPr>
          <p:cNvCxnSpPr/>
          <p:nvPr userDrawn="1"/>
        </p:nvCxnSpPr>
        <p:spPr>
          <a:xfrm>
            <a:off x="0" y="5938887"/>
            <a:ext cx="12192000" cy="0"/>
          </a:xfrm>
          <a:prstGeom prst="line">
            <a:avLst/>
          </a:prstGeom>
        </p:spPr>
        <p:style>
          <a:lnRef idx="1">
            <a:schemeClr val="dk1"/>
          </a:lnRef>
          <a:fillRef idx="0">
            <a:schemeClr val="dk1"/>
          </a:fillRef>
          <a:effectRef idx="0">
            <a:schemeClr val="dk1"/>
          </a:effectRef>
          <a:fontRef idx="minor">
            <a:schemeClr val="tx1"/>
          </a:fontRef>
        </p:style>
      </p:cxnSp>
      <p:pic>
        <p:nvPicPr>
          <p:cNvPr id="8" name="Bilde 7" descr="Et bilde som inneholder tekst&#10;&#10;Automatisk generert beskrivelse">
            <a:extLst>
              <a:ext uri="{FF2B5EF4-FFF2-40B4-BE49-F238E27FC236}">
                <a16:creationId xmlns:a16="http://schemas.microsoft.com/office/drawing/2014/main" id="{FA1FE319-43C4-41F8-BA94-9A06EDC864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2665" y="6052009"/>
            <a:ext cx="2140524" cy="709753"/>
          </a:xfrm>
          <a:prstGeom prst="rect">
            <a:avLst/>
          </a:prstGeom>
        </p:spPr>
      </p:pic>
      <p:pic>
        <p:nvPicPr>
          <p:cNvPr id="9" name="Bilde 8">
            <a:extLst>
              <a:ext uri="{FF2B5EF4-FFF2-40B4-BE49-F238E27FC236}">
                <a16:creationId xmlns:a16="http://schemas.microsoft.com/office/drawing/2014/main" id="{F6B79B18-66D0-415C-B301-B9EC9CB75B8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29392" y="39102"/>
            <a:ext cx="2811772" cy="1101162"/>
          </a:xfrm>
          <a:prstGeom prst="rect">
            <a:avLst/>
          </a:prstGeom>
        </p:spPr>
      </p:pic>
    </p:spTree>
    <p:extLst>
      <p:ext uri="{BB962C8B-B14F-4D97-AF65-F5344CB8AC3E}">
        <p14:creationId xmlns:p14="http://schemas.microsoft.com/office/powerpoint/2010/main" val="81164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Lysbilde med tekst og bilde">
    <p:spTree>
      <p:nvGrpSpPr>
        <p:cNvPr id="1" name=""/>
        <p:cNvGrpSpPr/>
        <p:nvPr/>
      </p:nvGrpSpPr>
      <p:grpSpPr>
        <a:xfrm>
          <a:off x="0" y="0"/>
          <a:ext cx="0" cy="0"/>
          <a:chOff x="0" y="0"/>
          <a:chExt cx="0" cy="0"/>
        </a:xfrm>
      </p:grpSpPr>
      <p:sp>
        <p:nvSpPr>
          <p:cNvPr id="10" name="Plassholder for innhold 3">
            <a:extLst>
              <a:ext uri="{FF2B5EF4-FFF2-40B4-BE49-F238E27FC236}">
                <a16:creationId xmlns:a16="http://schemas.microsoft.com/office/drawing/2014/main" id="{8D35E476-C0DF-46A0-8702-371EDE21134F}"/>
              </a:ext>
            </a:extLst>
          </p:cNvPr>
          <p:cNvSpPr>
            <a:spLocks noGrp="1"/>
          </p:cNvSpPr>
          <p:nvPr>
            <p:ph sz="half" idx="2" hasCustomPrompt="1"/>
          </p:nvPr>
        </p:nvSpPr>
        <p:spPr>
          <a:xfrm>
            <a:off x="5964902" y="2042209"/>
            <a:ext cx="5146114" cy="3697355"/>
          </a:xfrm>
          <a:prstGeom prst="rect">
            <a:avLst/>
          </a:prstGeom>
        </p:spPr>
        <p:txBody>
          <a:bodyPr/>
          <a:lstStyle>
            <a:lvl1pPr>
              <a:defRPr sz="2400">
                <a:latin typeface="Arial" panose="020B0604020202020204" pitchFamily="34" charset="0"/>
                <a:cs typeface="Arial" panose="020B0604020202020204" pitchFamily="34" charset="0"/>
              </a:defRPr>
            </a:lvl1pPr>
          </a:lstStyle>
          <a:p>
            <a:r>
              <a:rPr lang="nb-NO" dirty="0"/>
              <a:t>Her kan du legge inn foto. Krediter alltid fotograf og ha kontroll på bilderettigheter / samtykke.</a:t>
            </a:r>
          </a:p>
        </p:txBody>
      </p:sp>
      <p:pic>
        <p:nvPicPr>
          <p:cNvPr id="6" name="Bilde 5" descr="Et bilde som inneholder tekst&#10;&#10;Automatisk generert beskrivelse">
            <a:extLst>
              <a:ext uri="{FF2B5EF4-FFF2-40B4-BE49-F238E27FC236}">
                <a16:creationId xmlns:a16="http://schemas.microsoft.com/office/drawing/2014/main" id="{BDD24378-43B2-4B6D-A624-529C131CCB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2665" y="6052009"/>
            <a:ext cx="2140524" cy="709753"/>
          </a:xfrm>
          <a:prstGeom prst="rect">
            <a:avLst/>
          </a:prstGeom>
        </p:spPr>
      </p:pic>
      <p:cxnSp>
        <p:nvCxnSpPr>
          <p:cNvPr id="7" name="Rett linje 6">
            <a:extLst>
              <a:ext uri="{FF2B5EF4-FFF2-40B4-BE49-F238E27FC236}">
                <a16:creationId xmlns:a16="http://schemas.microsoft.com/office/drawing/2014/main" id="{944C38ED-6CD5-4612-8754-98C2933C5DFF}"/>
              </a:ext>
            </a:extLst>
          </p:cNvPr>
          <p:cNvCxnSpPr/>
          <p:nvPr userDrawn="1"/>
        </p:nvCxnSpPr>
        <p:spPr>
          <a:xfrm>
            <a:off x="0" y="5938887"/>
            <a:ext cx="12192000" cy="0"/>
          </a:xfrm>
          <a:prstGeom prst="line">
            <a:avLst/>
          </a:prstGeom>
        </p:spPr>
        <p:style>
          <a:lnRef idx="1">
            <a:schemeClr val="dk1"/>
          </a:lnRef>
          <a:fillRef idx="0">
            <a:schemeClr val="dk1"/>
          </a:fillRef>
          <a:effectRef idx="0">
            <a:schemeClr val="dk1"/>
          </a:effectRef>
          <a:fontRef idx="minor">
            <a:schemeClr val="tx1"/>
          </a:fontRef>
        </p:style>
      </p:cxnSp>
      <p:sp>
        <p:nvSpPr>
          <p:cNvPr id="13" name="Tittel 1">
            <a:extLst>
              <a:ext uri="{FF2B5EF4-FFF2-40B4-BE49-F238E27FC236}">
                <a16:creationId xmlns:a16="http://schemas.microsoft.com/office/drawing/2014/main" id="{54864654-0DA2-4C6A-9C58-5E102C736DBD}"/>
              </a:ext>
            </a:extLst>
          </p:cNvPr>
          <p:cNvSpPr>
            <a:spLocks noGrp="1"/>
          </p:cNvSpPr>
          <p:nvPr>
            <p:ph type="title" hasCustomPrompt="1"/>
          </p:nvPr>
        </p:nvSpPr>
        <p:spPr>
          <a:xfrm>
            <a:off x="549046" y="1353842"/>
            <a:ext cx="10561970" cy="499663"/>
          </a:xfrm>
          <a:prstGeom prst="rect">
            <a:avLst/>
          </a:prstGeom>
        </p:spPr>
        <p:txBody>
          <a:bodyPr>
            <a:normAutofit/>
          </a:bodyPr>
          <a:lstStyle>
            <a:lvl1pPr>
              <a:defRPr sz="3200">
                <a:solidFill>
                  <a:schemeClr val="tx1"/>
                </a:solidFill>
                <a:latin typeface="Arial" panose="020B0604020202020204" pitchFamily="34" charset="0"/>
                <a:cs typeface="Arial" panose="020B0604020202020204" pitchFamily="34" charset="0"/>
              </a:defRPr>
            </a:lvl1pPr>
          </a:lstStyle>
          <a:p>
            <a:r>
              <a:rPr lang="nb-NO" dirty="0"/>
              <a:t>Overskrift (minst 32 punkt)</a:t>
            </a:r>
          </a:p>
        </p:txBody>
      </p:sp>
      <p:sp>
        <p:nvSpPr>
          <p:cNvPr id="14" name="Plassholder for innhold 2">
            <a:extLst>
              <a:ext uri="{FF2B5EF4-FFF2-40B4-BE49-F238E27FC236}">
                <a16:creationId xmlns:a16="http://schemas.microsoft.com/office/drawing/2014/main" id="{69F11335-FA43-4D5C-8195-B5AED1E28A08}"/>
              </a:ext>
            </a:extLst>
          </p:cNvPr>
          <p:cNvSpPr>
            <a:spLocks noGrp="1"/>
          </p:cNvSpPr>
          <p:nvPr>
            <p:ph sz="half" idx="1" hasCustomPrompt="1"/>
          </p:nvPr>
        </p:nvSpPr>
        <p:spPr>
          <a:xfrm>
            <a:off x="549047" y="2042209"/>
            <a:ext cx="5146114" cy="3697355"/>
          </a:xfrm>
          <a:prstGeom prst="rect">
            <a:avLst/>
          </a:prstGeom>
        </p:spPr>
        <p:txBody>
          <a:bodyPr/>
          <a:lstStyle>
            <a:lvl1pPr>
              <a:defRPr sz="2400">
                <a:latin typeface="Arial" panose="020B0604020202020204" pitchFamily="34" charset="0"/>
                <a:cs typeface="Arial" panose="020B0604020202020204" pitchFamily="34" charset="0"/>
              </a:defRPr>
            </a:lvl1pPr>
          </a:lstStyle>
          <a:p>
            <a:r>
              <a:rPr lang="nb-NO" dirty="0"/>
              <a:t>Her kan du legge inn tekst.</a:t>
            </a:r>
          </a:p>
        </p:txBody>
      </p:sp>
      <p:pic>
        <p:nvPicPr>
          <p:cNvPr id="9" name="Bilde 8">
            <a:extLst>
              <a:ext uri="{FF2B5EF4-FFF2-40B4-BE49-F238E27FC236}">
                <a16:creationId xmlns:a16="http://schemas.microsoft.com/office/drawing/2014/main" id="{90DD995F-A2F0-4376-B62C-2C8E0D93A53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29392" y="39102"/>
            <a:ext cx="2811772" cy="1101162"/>
          </a:xfrm>
          <a:prstGeom prst="rect">
            <a:avLst/>
          </a:prstGeom>
        </p:spPr>
      </p:pic>
    </p:spTree>
    <p:extLst>
      <p:ext uri="{BB962C8B-B14F-4D97-AF65-F5344CB8AC3E}">
        <p14:creationId xmlns:p14="http://schemas.microsoft.com/office/powerpoint/2010/main" val="235395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killeark">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56C9A8E2-B690-40FD-933E-B6D44C2F2067}"/>
              </a:ext>
            </a:extLst>
          </p:cNvPr>
          <p:cNvPicPr>
            <a:picLocks noChangeAspect="1"/>
          </p:cNvPicPr>
          <p:nvPr userDrawn="1"/>
        </p:nvPicPr>
        <p:blipFill>
          <a:blip r:embed="rId2">
            <a:extLst>
              <a:ext uri="{28A0092B-C50C-407E-A947-70E740481C1C}">
                <a14:useLocalDpi xmlns:a14="http://schemas.microsoft.com/office/drawing/2010/main" val="0"/>
              </a:ext>
            </a:extLst>
          </a:blip>
          <a:srcRect t="15773" b="15773"/>
          <a:stretch/>
        </p:blipFill>
        <p:spPr>
          <a:xfrm>
            <a:off x="381" y="1253765"/>
            <a:ext cx="12191237" cy="4694548"/>
          </a:xfrm>
          <a:prstGeom prst="rect">
            <a:avLst/>
          </a:prstGeom>
        </p:spPr>
      </p:pic>
      <p:sp>
        <p:nvSpPr>
          <p:cNvPr id="11" name="Tittel 1">
            <a:extLst>
              <a:ext uri="{FF2B5EF4-FFF2-40B4-BE49-F238E27FC236}">
                <a16:creationId xmlns:a16="http://schemas.microsoft.com/office/drawing/2014/main" id="{91814288-AD86-4F82-84B0-72852C5AC364}"/>
              </a:ext>
            </a:extLst>
          </p:cNvPr>
          <p:cNvSpPr>
            <a:spLocks noGrp="1"/>
          </p:cNvSpPr>
          <p:nvPr>
            <p:ph type="title" hasCustomPrompt="1"/>
          </p:nvPr>
        </p:nvSpPr>
        <p:spPr>
          <a:xfrm>
            <a:off x="567674" y="3741880"/>
            <a:ext cx="10442015" cy="499663"/>
          </a:xfrm>
          <a:prstGeom prst="rect">
            <a:avLst/>
          </a:prstGeom>
        </p:spPr>
        <p:txBody>
          <a:bodyPr>
            <a:noAutofit/>
          </a:bodyPr>
          <a:lstStyle>
            <a:lvl1pPr>
              <a:defRPr sz="4400">
                <a:solidFill>
                  <a:schemeClr val="bg1"/>
                </a:solidFill>
                <a:latin typeface="Arial" panose="020B0604020202020204" pitchFamily="34" charset="0"/>
                <a:cs typeface="Arial" panose="020B0604020202020204" pitchFamily="34" charset="0"/>
              </a:defRPr>
            </a:lvl1pPr>
          </a:lstStyle>
          <a:p>
            <a:r>
              <a:rPr lang="nb-NO" dirty="0"/>
              <a:t>Tittel på skilleark (punkt 44)</a:t>
            </a:r>
          </a:p>
        </p:txBody>
      </p:sp>
      <p:sp>
        <p:nvSpPr>
          <p:cNvPr id="16" name="Undertittel 2">
            <a:extLst>
              <a:ext uri="{FF2B5EF4-FFF2-40B4-BE49-F238E27FC236}">
                <a16:creationId xmlns:a16="http://schemas.microsoft.com/office/drawing/2014/main" id="{D2355587-2ED1-454D-A9E6-23C6E2E6FAED}"/>
              </a:ext>
            </a:extLst>
          </p:cNvPr>
          <p:cNvSpPr>
            <a:spLocks noGrp="1"/>
          </p:cNvSpPr>
          <p:nvPr>
            <p:ph type="subTitle" idx="1" hasCustomPrompt="1"/>
          </p:nvPr>
        </p:nvSpPr>
        <p:spPr>
          <a:xfrm>
            <a:off x="567674" y="4468545"/>
            <a:ext cx="8779239" cy="590094"/>
          </a:xfrm>
          <a:prstGeom prst="rect">
            <a:avLst/>
          </a:prstGeom>
        </p:spPr>
        <p:txBody>
          <a:bodyPr/>
          <a:lstStyle>
            <a:lvl1pPr marL="0" indent="0">
              <a:buFontTx/>
              <a:buNone/>
              <a:defRPr sz="2400">
                <a:solidFill>
                  <a:schemeClr val="bg1"/>
                </a:solidFill>
                <a:latin typeface="Arial" panose="020B0604020202020204" pitchFamily="34" charset="0"/>
                <a:cs typeface="Arial" panose="020B0604020202020204" pitchFamily="34" charset="0"/>
              </a:defRPr>
            </a:lvl1pPr>
          </a:lstStyle>
          <a:p>
            <a:r>
              <a:rPr lang="nb-NO" dirty="0"/>
              <a:t>Underoverskrift</a:t>
            </a:r>
          </a:p>
        </p:txBody>
      </p:sp>
      <p:pic>
        <p:nvPicPr>
          <p:cNvPr id="6" name="Bilde 5">
            <a:extLst>
              <a:ext uri="{FF2B5EF4-FFF2-40B4-BE49-F238E27FC236}">
                <a16:creationId xmlns:a16="http://schemas.microsoft.com/office/drawing/2014/main" id="{C7F57863-56ED-4E13-903C-A39E3E2D7F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29392" y="39102"/>
            <a:ext cx="2811772" cy="1101162"/>
          </a:xfrm>
          <a:prstGeom prst="rect">
            <a:avLst/>
          </a:prstGeom>
        </p:spPr>
      </p:pic>
      <p:pic>
        <p:nvPicPr>
          <p:cNvPr id="8" name="Bilde 7" descr="Et bilde som inneholder tekst&#10;&#10;Automatisk generert beskrivelse">
            <a:extLst>
              <a:ext uri="{FF2B5EF4-FFF2-40B4-BE49-F238E27FC236}">
                <a16:creationId xmlns:a16="http://schemas.microsoft.com/office/drawing/2014/main" id="{E4566C7C-18C5-4230-841C-220400D0A85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812665" y="6052009"/>
            <a:ext cx="2140524" cy="709753"/>
          </a:xfrm>
          <a:prstGeom prst="rect">
            <a:avLst/>
          </a:prstGeom>
        </p:spPr>
      </p:pic>
    </p:spTree>
    <p:extLst>
      <p:ext uri="{BB962C8B-B14F-4D97-AF65-F5344CB8AC3E}">
        <p14:creationId xmlns:p14="http://schemas.microsoft.com/office/powerpoint/2010/main" val="881517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7E80366B-494B-4AB4-BF88-2427E1D4C5F9}"/>
              </a:ext>
            </a:extLst>
          </p:cNvPr>
          <p:cNvPicPr>
            <a:picLocks noChangeAspect="1"/>
          </p:cNvPicPr>
          <p:nvPr userDrawn="1"/>
        </p:nvPicPr>
        <p:blipFill>
          <a:blip r:embed="rId6">
            <a:extLst>
              <a:ext uri="{28A0092B-C50C-407E-A947-70E740481C1C}">
                <a14:useLocalDpi xmlns:a14="http://schemas.microsoft.com/office/drawing/2010/main" val="0"/>
              </a:ext>
            </a:extLst>
          </a:blip>
          <a:srcRect t="15773" b="15773"/>
          <a:stretch/>
        </p:blipFill>
        <p:spPr>
          <a:xfrm>
            <a:off x="381" y="1253765"/>
            <a:ext cx="12191237" cy="4694548"/>
          </a:xfrm>
          <a:prstGeom prst="rect">
            <a:avLst/>
          </a:prstGeom>
        </p:spPr>
      </p:pic>
      <p:pic>
        <p:nvPicPr>
          <p:cNvPr id="6" name="Bilde 5" descr="Et bilde som inneholder tekst&#10;&#10;Automatisk generert beskrivelse">
            <a:extLst>
              <a:ext uri="{FF2B5EF4-FFF2-40B4-BE49-F238E27FC236}">
                <a16:creationId xmlns:a16="http://schemas.microsoft.com/office/drawing/2014/main" id="{E13535CE-5548-4CFE-99B7-57905107D59E}"/>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12665" y="6052009"/>
            <a:ext cx="2140524" cy="709753"/>
          </a:xfrm>
          <a:prstGeom prst="rect">
            <a:avLst/>
          </a:prstGeom>
        </p:spPr>
      </p:pic>
      <p:pic>
        <p:nvPicPr>
          <p:cNvPr id="7" name="Bilde 6">
            <a:extLst>
              <a:ext uri="{FF2B5EF4-FFF2-40B4-BE49-F238E27FC236}">
                <a16:creationId xmlns:a16="http://schemas.microsoft.com/office/drawing/2014/main" id="{6F40B743-7643-40F3-A0F5-A30A459A55B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129392" y="39102"/>
            <a:ext cx="2811772" cy="1101162"/>
          </a:xfrm>
          <a:prstGeom prst="rect">
            <a:avLst/>
          </a:prstGeom>
        </p:spPr>
      </p:pic>
    </p:spTree>
    <p:extLst>
      <p:ext uri="{BB962C8B-B14F-4D97-AF65-F5344CB8AC3E}">
        <p14:creationId xmlns:p14="http://schemas.microsoft.com/office/powerpoint/2010/main" val="447128284"/>
      </p:ext>
    </p:extLst>
  </p:cSld>
  <p:clrMap bg1="lt1" tx1="dk1" bg2="lt2" tx2="dk2" accent1="accent1" accent2="accent2" accent3="accent3" accent4="accent4" accent5="accent5" accent6="accent6" hlink="hlink" folHlink="folHlink"/>
  <p:sldLayoutIdLst>
    <p:sldLayoutId id="2147483652" r:id="rId1"/>
    <p:sldLayoutId id="2147483649" r:id="rId2"/>
    <p:sldLayoutId id="2147483650" r:id="rId3"/>
    <p:sldLayoutId id="2147483651"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59" userDrawn="1">
          <p15:clr>
            <a:srgbClr val="F26B43"/>
          </p15:clr>
        </p15:guide>
        <p15:guide id="2" pos="41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51326C9-C3E2-4A75-8416-46549BAD7734}"/>
              </a:ext>
            </a:extLst>
          </p:cNvPr>
          <p:cNvSpPr>
            <a:spLocks noGrp="1"/>
          </p:cNvSpPr>
          <p:nvPr>
            <p:ph type="title"/>
          </p:nvPr>
        </p:nvSpPr>
        <p:spPr>
          <a:xfrm>
            <a:off x="556181" y="1993165"/>
            <a:ext cx="11227324" cy="499663"/>
          </a:xfrm>
        </p:spPr>
        <p:txBody>
          <a:bodyPr/>
          <a:lstStyle/>
          <a:p>
            <a:pPr algn="ctr"/>
            <a:r>
              <a:rPr lang="nb-NO" sz="8000" b="1" dirty="0" err="1">
                <a:solidFill>
                  <a:srgbClr val="FFFFFF"/>
                </a:solidFill>
              </a:rPr>
              <a:t>Desistance</a:t>
            </a:r>
            <a:r>
              <a:rPr lang="nb-NO" sz="8000" b="1" dirty="0">
                <a:solidFill>
                  <a:srgbClr val="FFFFFF"/>
                </a:solidFill>
              </a:rPr>
              <a:t>, hva så?</a:t>
            </a:r>
            <a:br>
              <a:rPr lang="nb-NO" sz="8000" b="1" dirty="0">
                <a:solidFill>
                  <a:srgbClr val="FFFFFF"/>
                </a:solidFill>
              </a:rPr>
            </a:br>
            <a:r>
              <a:rPr lang="nb-NO" sz="8000" b="1" dirty="0">
                <a:solidFill>
                  <a:srgbClr val="FFFFFF"/>
                </a:solidFill>
              </a:rPr>
              <a:t>Blir ikke veien til mens du går? </a:t>
            </a:r>
            <a:endParaRPr lang="en-US" sz="8000" b="1" dirty="0">
              <a:solidFill>
                <a:srgbClr val="FFFFFF"/>
              </a:solidFill>
            </a:endParaRPr>
          </a:p>
        </p:txBody>
      </p:sp>
    </p:spTree>
    <p:extLst>
      <p:ext uri="{BB962C8B-B14F-4D97-AF65-F5344CB8AC3E}">
        <p14:creationId xmlns:p14="http://schemas.microsoft.com/office/powerpoint/2010/main" val="4285475458"/>
      </p:ext>
    </p:extLst>
  </p:cSld>
  <p:clrMapOvr>
    <a:masterClrMapping/>
  </p:clrMapOvr>
  <mc:AlternateContent xmlns:mc="http://schemas.openxmlformats.org/markup-compatibility/2006" xmlns:p14="http://schemas.microsoft.com/office/powerpoint/2010/main">
    <mc:Choice Requires="p14">
      <p:transition spd="med" p14:dur="700" advTm="25335">
        <p:fade/>
      </p:transition>
    </mc:Choice>
    <mc:Fallback xmlns="">
      <p:transition spd="med" advTm="25335">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5C0EC50-A972-E39C-3DF0-B9BBFAA1DFB9}"/>
              </a:ext>
            </a:extLst>
          </p:cNvPr>
          <p:cNvSpPr>
            <a:spLocks noGrp="1"/>
          </p:cNvSpPr>
          <p:nvPr>
            <p:ph type="title"/>
          </p:nvPr>
        </p:nvSpPr>
        <p:spPr/>
        <p:txBody>
          <a:bodyPr>
            <a:normAutofit fontScale="90000"/>
          </a:bodyPr>
          <a:lstStyle/>
          <a:p>
            <a:endParaRPr lang="nb-NO"/>
          </a:p>
        </p:txBody>
      </p:sp>
      <p:sp>
        <p:nvSpPr>
          <p:cNvPr id="3" name="Plassholder for innhold 2">
            <a:extLst>
              <a:ext uri="{FF2B5EF4-FFF2-40B4-BE49-F238E27FC236}">
                <a16:creationId xmlns:a16="http://schemas.microsoft.com/office/drawing/2014/main" id="{9DDCA550-68CD-F550-E395-11B5BA5B6343}"/>
              </a:ext>
            </a:extLst>
          </p:cNvPr>
          <p:cNvSpPr>
            <a:spLocks noGrp="1"/>
          </p:cNvSpPr>
          <p:nvPr>
            <p:ph sz="half" idx="1"/>
          </p:nvPr>
        </p:nvSpPr>
        <p:spPr/>
        <p:txBody>
          <a:bodyPr/>
          <a:lstStyle/>
          <a:p>
            <a:pPr marL="914400" lvl="1" indent="-457200">
              <a:buFont typeface="+mj-lt"/>
              <a:buAutoNum type="arabicPeriod" startAt="4"/>
            </a:pPr>
            <a:r>
              <a:rPr lang="nb-NO" sz="3200" dirty="0"/>
              <a:t>Lite kunnskap om pågående konsekvenser av isolasjon i fengsel vanskeliggjør reintegrering. 1/4 fanger er innelåst mer enn 16 timer om dagen</a:t>
            </a:r>
          </a:p>
          <a:p>
            <a:pPr marL="914400" lvl="1" indent="-457200">
              <a:buFont typeface="+mj-lt"/>
              <a:buAutoNum type="arabicPeriod" startAt="4"/>
            </a:pPr>
            <a:r>
              <a:rPr lang="nb-NO" sz="3200" dirty="0"/>
              <a:t>Manglede kunnskap om hvordan man kan drive rehabiliterende arbeid fanger som har vært i forvaring.</a:t>
            </a:r>
          </a:p>
          <a:p>
            <a:endParaRPr lang="nb-NO" dirty="0"/>
          </a:p>
        </p:txBody>
      </p:sp>
    </p:spTree>
    <p:extLst>
      <p:ext uri="{BB962C8B-B14F-4D97-AF65-F5344CB8AC3E}">
        <p14:creationId xmlns:p14="http://schemas.microsoft.com/office/powerpoint/2010/main" val="2282209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B4823F-23F9-DDE0-A102-AD61559D1E9C}"/>
              </a:ext>
            </a:extLst>
          </p:cNvPr>
          <p:cNvSpPr>
            <a:spLocks noGrp="1"/>
          </p:cNvSpPr>
          <p:nvPr>
            <p:ph type="title"/>
          </p:nvPr>
        </p:nvSpPr>
        <p:spPr/>
        <p:txBody>
          <a:bodyPr>
            <a:normAutofit fontScale="90000"/>
          </a:bodyPr>
          <a:lstStyle/>
          <a:p>
            <a:br>
              <a:rPr lang="nb-NO" b="0" i="0" dirty="0">
                <a:solidFill>
                  <a:srgbClr val="242424"/>
                </a:solidFill>
                <a:effectLst/>
                <a:latin typeface="Calibri" panose="020F0502020204030204" pitchFamily="34" charset="0"/>
              </a:rPr>
            </a:br>
            <a:endParaRPr lang="nb-NO" dirty="0"/>
          </a:p>
        </p:txBody>
      </p:sp>
      <p:sp>
        <p:nvSpPr>
          <p:cNvPr id="3" name="Plassholder for innhold 2">
            <a:extLst>
              <a:ext uri="{FF2B5EF4-FFF2-40B4-BE49-F238E27FC236}">
                <a16:creationId xmlns:a16="http://schemas.microsoft.com/office/drawing/2014/main" id="{64FF71A3-849C-32A8-9CC9-BA69B44952ED}"/>
              </a:ext>
            </a:extLst>
          </p:cNvPr>
          <p:cNvSpPr>
            <a:spLocks noGrp="1"/>
          </p:cNvSpPr>
          <p:nvPr>
            <p:ph sz="half" idx="1"/>
          </p:nvPr>
        </p:nvSpPr>
        <p:spPr>
          <a:xfrm>
            <a:off x="549046" y="2623457"/>
            <a:ext cx="10442015" cy="3116107"/>
          </a:xfrm>
        </p:spPr>
        <p:txBody>
          <a:bodyPr/>
          <a:lstStyle/>
          <a:p>
            <a:r>
              <a:rPr lang="nb-NO" sz="4000" dirty="0"/>
              <a:t>Ny studie ved </a:t>
            </a:r>
            <a:r>
              <a:rPr lang="nb-NO" sz="4000" dirty="0">
                <a:solidFill>
                  <a:srgbClr val="242424"/>
                </a:solidFill>
                <a:latin typeface="Calibri" panose="020F0502020204030204" pitchFamily="34" charset="0"/>
              </a:rPr>
              <a:t>Universitetet i Alberta, Canada, </a:t>
            </a:r>
            <a:r>
              <a:rPr lang="nb-NO" sz="4000" dirty="0"/>
              <a:t>ledes av Dr. </a:t>
            </a:r>
            <a:r>
              <a:rPr lang="nb-NO" sz="4000" dirty="0">
                <a:solidFill>
                  <a:srgbClr val="242424"/>
                </a:solidFill>
                <a:latin typeface="Calibri" panose="020F0502020204030204" pitchFamily="34" charset="0"/>
              </a:rPr>
              <a:t>Sandra </a:t>
            </a:r>
            <a:r>
              <a:rPr lang="nb-NO" sz="4000" dirty="0" err="1">
                <a:solidFill>
                  <a:srgbClr val="242424"/>
                </a:solidFill>
                <a:latin typeface="Calibri" panose="020F0502020204030204" pitchFamily="34" charset="0"/>
              </a:rPr>
              <a:t>Bucerius</a:t>
            </a:r>
            <a:r>
              <a:rPr lang="nb-NO" sz="4000" dirty="0">
                <a:solidFill>
                  <a:srgbClr val="242424"/>
                </a:solidFill>
                <a:latin typeface="Calibri" panose="020F0502020204030204" pitchFamily="34" charset="0"/>
              </a:rPr>
              <a:t>. </a:t>
            </a:r>
            <a:endParaRPr lang="nb-NO" dirty="0"/>
          </a:p>
        </p:txBody>
      </p:sp>
    </p:spTree>
    <p:extLst>
      <p:ext uri="{BB962C8B-B14F-4D97-AF65-F5344CB8AC3E}">
        <p14:creationId xmlns:p14="http://schemas.microsoft.com/office/powerpoint/2010/main" val="2436646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DAE331D7-8EB9-ADAB-52E5-48A2722B0FDC}"/>
              </a:ext>
            </a:extLst>
          </p:cNvPr>
          <p:cNvGraphicFramePr/>
          <p:nvPr>
            <p:extLst>
              <p:ext uri="{D42A27DB-BD31-4B8C-83A1-F6EECF244321}">
                <p14:modId xmlns:p14="http://schemas.microsoft.com/office/powerpoint/2010/main" val="2864790928"/>
              </p:ext>
            </p:extLst>
          </p:nvPr>
        </p:nvGraphicFramePr>
        <p:xfrm>
          <a:off x="0" y="589997"/>
          <a:ext cx="12192000" cy="5906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5387775"/>
      </p:ext>
    </p:extLst>
  </p:cSld>
  <p:clrMapOvr>
    <a:masterClrMapping/>
  </p:clrMapOvr>
  <mc:AlternateContent xmlns:mc="http://schemas.openxmlformats.org/markup-compatibility/2006" xmlns:p14="http://schemas.microsoft.com/office/powerpoint/2010/main">
    <mc:Choice Requires="p14">
      <p:transition spd="slow" p14:dur="2000" advTm="68170"/>
    </mc:Choice>
    <mc:Fallback xmlns="">
      <p:transition spd="slow" advTm="6817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ED70124-C091-AF30-CF9F-2E1FE811DB0B}"/>
              </a:ext>
            </a:extLst>
          </p:cNvPr>
          <p:cNvSpPr>
            <a:spLocks noGrp="1"/>
          </p:cNvSpPr>
          <p:nvPr>
            <p:ph type="title"/>
          </p:nvPr>
        </p:nvSpPr>
        <p:spPr/>
        <p:txBody>
          <a:bodyPr>
            <a:normAutofit fontScale="90000"/>
          </a:bodyPr>
          <a:lstStyle/>
          <a:p>
            <a:r>
              <a:rPr lang="nb-NO" dirty="0"/>
              <a:t>Deltagende prosesser </a:t>
            </a:r>
          </a:p>
        </p:txBody>
      </p:sp>
      <p:sp>
        <p:nvSpPr>
          <p:cNvPr id="3" name="Plassholder for innhold 2">
            <a:extLst>
              <a:ext uri="{FF2B5EF4-FFF2-40B4-BE49-F238E27FC236}">
                <a16:creationId xmlns:a16="http://schemas.microsoft.com/office/drawing/2014/main" id="{4DC658A5-1334-35AC-494B-A90250A4D2CB}"/>
              </a:ext>
            </a:extLst>
          </p:cNvPr>
          <p:cNvSpPr>
            <a:spLocks noGrp="1"/>
          </p:cNvSpPr>
          <p:nvPr>
            <p:ph sz="half" idx="1"/>
          </p:nvPr>
        </p:nvSpPr>
        <p:spPr/>
        <p:txBody>
          <a:bodyPr/>
          <a:lstStyle/>
          <a:p>
            <a:r>
              <a:rPr lang="nb-NO" dirty="0"/>
              <a:t>Hva mener du er viktig for en studie av elevene ved </a:t>
            </a:r>
            <a:r>
              <a:rPr lang="nb-NO" dirty="0" err="1"/>
              <a:t>Oppfølgingklassen</a:t>
            </a:r>
            <a:endParaRPr lang="nb-NO" dirty="0"/>
          </a:p>
          <a:p>
            <a:pPr lvl="1"/>
            <a:r>
              <a:rPr lang="nb-NO" dirty="0"/>
              <a:t>Skriv ned de tingene du kommer på i løpet av de neste minuttene</a:t>
            </a:r>
          </a:p>
          <a:p>
            <a:pPr lvl="1"/>
            <a:r>
              <a:rPr lang="nb-NO" dirty="0"/>
              <a:t>Deretter vil vi diskutere i felleskap de temaene som kom opp og organisere dem etter hva vi mener er prioritering</a:t>
            </a:r>
          </a:p>
          <a:p>
            <a:r>
              <a:rPr lang="nb-NO" dirty="0"/>
              <a:t>Deretter får vi en kort gjennomgang av hva som er gjort til nå også skal vi se litt på tidligere studier. </a:t>
            </a:r>
          </a:p>
        </p:txBody>
      </p:sp>
    </p:spTree>
    <p:extLst>
      <p:ext uri="{BB962C8B-B14F-4D97-AF65-F5344CB8AC3E}">
        <p14:creationId xmlns:p14="http://schemas.microsoft.com/office/powerpoint/2010/main" val="3652868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76581E-8765-3D7E-3189-705CF2DD0D4A}"/>
              </a:ext>
            </a:extLst>
          </p:cNvPr>
          <p:cNvSpPr>
            <a:spLocks noGrp="1"/>
          </p:cNvSpPr>
          <p:nvPr>
            <p:ph type="title"/>
          </p:nvPr>
        </p:nvSpPr>
        <p:spPr/>
        <p:txBody>
          <a:bodyPr>
            <a:normAutofit fontScale="90000"/>
          </a:bodyPr>
          <a:lstStyle/>
          <a:p>
            <a:r>
              <a:rPr lang="nb-NO" dirty="0"/>
              <a:t>Idemyldring:</a:t>
            </a:r>
            <a:br>
              <a:rPr lang="nb-NO" dirty="0"/>
            </a:br>
            <a:endParaRPr lang="nb-NO" dirty="0"/>
          </a:p>
        </p:txBody>
      </p:sp>
      <p:sp>
        <p:nvSpPr>
          <p:cNvPr id="3" name="Plassholder for innhold 2">
            <a:extLst>
              <a:ext uri="{FF2B5EF4-FFF2-40B4-BE49-F238E27FC236}">
                <a16:creationId xmlns:a16="http://schemas.microsoft.com/office/drawing/2014/main" id="{D5AD307B-F521-E0D2-895D-FF76FE20C9F6}"/>
              </a:ext>
            </a:extLst>
          </p:cNvPr>
          <p:cNvSpPr>
            <a:spLocks noGrp="1"/>
          </p:cNvSpPr>
          <p:nvPr>
            <p:ph sz="half" idx="1"/>
          </p:nvPr>
        </p:nvSpPr>
        <p:spPr/>
        <p:txBody>
          <a:bodyPr/>
          <a:lstStyle/>
          <a:p>
            <a:r>
              <a:rPr lang="nb-NO" dirty="0"/>
              <a:t>Basert på egen erfaring med elevene hva tror vi er viktig?</a:t>
            </a:r>
          </a:p>
          <a:p>
            <a:r>
              <a:rPr lang="nb-NO" dirty="0"/>
              <a:t>Hva slags rutiner har dere for å starte med elver? </a:t>
            </a:r>
          </a:p>
          <a:p>
            <a:r>
              <a:rPr lang="nb-NO" dirty="0"/>
              <a:t>Hvor mye informasjon får dere fra andre aktører som jobber med elevene?</a:t>
            </a:r>
          </a:p>
          <a:p>
            <a:r>
              <a:rPr lang="nb-NO" dirty="0"/>
              <a:t>Har dere nok informasjon til å undervise på en effektiv måte?</a:t>
            </a:r>
          </a:p>
          <a:p>
            <a:r>
              <a:rPr lang="nb-NO" dirty="0"/>
              <a:t>Hva er fokus for undervisning? </a:t>
            </a:r>
          </a:p>
          <a:p>
            <a:r>
              <a:rPr lang="nb-NO" dirty="0"/>
              <a:t>Hva ønsker de fleste elvene? </a:t>
            </a:r>
          </a:p>
          <a:p>
            <a:pPr marL="0" indent="0">
              <a:buNone/>
            </a:pPr>
            <a:r>
              <a:rPr lang="nb-NO" dirty="0"/>
              <a:t>Vi får nå noen problemstillinger som vi skal ta stilling til, det skal gjøres på følgende måte. Alle får lapper med problemstillginene på. Så åpner vi den, skriver ned hva vi tenker er utfordringen venter til alle er ferdige også leser vi opp lappene våre basert på en uorganisert rekkefølge. </a:t>
            </a:r>
          </a:p>
          <a:p>
            <a:endParaRPr lang="nb-NO" dirty="0"/>
          </a:p>
        </p:txBody>
      </p:sp>
    </p:spTree>
    <p:extLst>
      <p:ext uri="{BB962C8B-B14F-4D97-AF65-F5344CB8AC3E}">
        <p14:creationId xmlns:p14="http://schemas.microsoft.com/office/powerpoint/2010/main" val="138050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7BF096-5D0B-B11F-1502-50D1BE376E09}"/>
              </a:ext>
            </a:extLst>
          </p:cNvPr>
          <p:cNvSpPr>
            <a:spLocks noGrp="1"/>
          </p:cNvSpPr>
          <p:nvPr>
            <p:ph type="title"/>
          </p:nvPr>
        </p:nvSpPr>
        <p:spPr/>
        <p:txBody>
          <a:bodyPr>
            <a:normAutofit fontScale="90000"/>
          </a:bodyPr>
          <a:lstStyle/>
          <a:p>
            <a:endParaRPr lang="nb-NO"/>
          </a:p>
        </p:txBody>
      </p:sp>
      <p:sp>
        <p:nvSpPr>
          <p:cNvPr id="3" name="Plassholder for innhold 2">
            <a:extLst>
              <a:ext uri="{FF2B5EF4-FFF2-40B4-BE49-F238E27FC236}">
                <a16:creationId xmlns:a16="http://schemas.microsoft.com/office/drawing/2014/main" id="{BDD027C8-CB05-890A-B146-B0D530B7BAC8}"/>
              </a:ext>
            </a:extLst>
          </p:cNvPr>
          <p:cNvSpPr>
            <a:spLocks noGrp="1"/>
          </p:cNvSpPr>
          <p:nvPr>
            <p:ph sz="half" idx="1"/>
          </p:nvPr>
        </p:nvSpPr>
        <p:spPr/>
        <p:txBody>
          <a:bodyPr/>
          <a:lstStyle/>
          <a:p>
            <a:r>
              <a:rPr lang="nb-NO" dirty="0"/>
              <a:t>I fagfeltet er det to hovedsyn</a:t>
            </a:r>
          </a:p>
          <a:p>
            <a:r>
              <a:rPr lang="nb-NO" dirty="0"/>
              <a:t>1. Hvilke praksis bygget på forskning kan anbefales?</a:t>
            </a:r>
          </a:p>
          <a:p>
            <a:r>
              <a:rPr lang="nb-NO" dirty="0"/>
              <a:t>2. Hva kan vi implementere av gode ideer fra forskning med base i kriminologi? </a:t>
            </a:r>
          </a:p>
          <a:p>
            <a:r>
              <a:rPr lang="nb-NO" dirty="0"/>
              <a:t>Mine elevers syn?</a:t>
            </a:r>
          </a:p>
          <a:p>
            <a:pPr lvl="1"/>
            <a:r>
              <a:rPr lang="nb-NO" dirty="0"/>
              <a:t>Det er viktig å stille krav</a:t>
            </a:r>
          </a:p>
          <a:p>
            <a:pPr marL="457200" lvl="1" indent="0">
              <a:buNone/>
            </a:pPr>
            <a:r>
              <a:rPr lang="nb-NO" dirty="0"/>
              <a:t>VS</a:t>
            </a:r>
          </a:p>
          <a:p>
            <a:pPr lvl="1"/>
            <a:r>
              <a:rPr lang="nb-NO" dirty="0"/>
              <a:t>Jeg lever her og nå og endrer livet mitt gradvis etter hvert som jeg får det til</a:t>
            </a:r>
          </a:p>
        </p:txBody>
      </p:sp>
    </p:spTree>
    <p:extLst>
      <p:ext uri="{BB962C8B-B14F-4D97-AF65-F5344CB8AC3E}">
        <p14:creationId xmlns:p14="http://schemas.microsoft.com/office/powerpoint/2010/main" val="2270533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DAE331D7-8EB9-ADAB-52E5-48A2722B0FDC}"/>
              </a:ext>
            </a:extLst>
          </p:cNvPr>
          <p:cNvGraphicFramePr/>
          <p:nvPr>
            <p:extLst>
              <p:ext uri="{D42A27DB-BD31-4B8C-83A1-F6EECF244321}">
                <p14:modId xmlns:p14="http://schemas.microsoft.com/office/powerpoint/2010/main" val="2088730116"/>
              </p:ext>
            </p:extLst>
          </p:nvPr>
        </p:nvGraphicFramePr>
        <p:xfrm>
          <a:off x="0" y="589997"/>
          <a:ext cx="12192000" cy="5906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kstSylinder 1">
            <a:extLst>
              <a:ext uri="{FF2B5EF4-FFF2-40B4-BE49-F238E27FC236}">
                <a16:creationId xmlns:a16="http://schemas.microsoft.com/office/drawing/2014/main" id="{88E1634E-6E14-0D46-121F-F55156C9D172}"/>
              </a:ext>
            </a:extLst>
          </p:cNvPr>
          <p:cNvSpPr txBox="1"/>
          <p:nvPr/>
        </p:nvSpPr>
        <p:spPr>
          <a:xfrm>
            <a:off x="228600" y="990600"/>
            <a:ext cx="11527971" cy="4524315"/>
          </a:xfrm>
          <a:prstGeom prst="rect">
            <a:avLst/>
          </a:prstGeom>
          <a:noFill/>
        </p:spPr>
        <p:txBody>
          <a:bodyPr wrap="square" rtlCol="0">
            <a:spAutoFit/>
          </a:bodyPr>
          <a:lstStyle/>
          <a:p>
            <a:r>
              <a:rPr lang="nb-NO" sz="3200" dirty="0"/>
              <a:t>Veien blir til mens du går?</a:t>
            </a:r>
          </a:p>
          <a:p>
            <a:endParaRPr lang="nb-NO" sz="3200" dirty="0"/>
          </a:p>
          <a:p>
            <a:pPr marL="457200" indent="-457200">
              <a:buFont typeface="Arial" panose="020B0604020202020204" pitchFamily="34" charset="0"/>
              <a:buChar char="•"/>
            </a:pPr>
            <a:r>
              <a:rPr lang="nb-NO" sz="3200" dirty="0"/>
              <a:t>Behov for å følge opp deltagere over tid for å lære? </a:t>
            </a:r>
          </a:p>
          <a:p>
            <a:pPr marL="457200" indent="-457200">
              <a:buFont typeface="Arial" panose="020B0604020202020204" pitchFamily="34" charset="0"/>
              <a:buChar char="•"/>
            </a:pPr>
            <a:r>
              <a:rPr lang="nb-NO" sz="3200" dirty="0"/>
              <a:t>Hvordan kan vi gjøre det? </a:t>
            </a:r>
          </a:p>
          <a:p>
            <a:pPr marL="457200" indent="-457200">
              <a:buFont typeface="Arial" panose="020B0604020202020204" pitchFamily="34" charset="0"/>
              <a:buChar char="•"/>
            </a:pPr>
            <a:r>
              <a:rPr lang="nb-NO" sz="3200" dirty="0"/>
              <a:t>Elevene + Læring = ADHD/dysleksi</a:t>
            </a:r>
          </a:p>
          <a:p>
            <a:pPr marL="457200" indent="-457200">
              <a:buFont typeface="Arial" panose="020B0604020202020204" pitchFamily="34" charset="0"/>
              <a:buChar char="•"/>
            </a:pPr>
            <a:r>
              <a:rPr lang="nb-NO" sz="3200" dirty="0"/>
              <a:t>Elevene + læring = Dette kan jeg ikke, det kan jeg klare</a:t>
            </a:r>
          </a:p>
          <a:p>
            <a:pPr marL="457200" indent="-457200">
              <a:buFont typeface="Arial" panose="020B0604020202020204" pitchFamily="34" charset="0"/>
              <a:buChar char="•"/>
            </a:pPr>
            <a:endParaRPr lang="nb-NO" sz="3200" dirty="0"/>
          </a:p>
          <a:p>
            <a:endParaRPr lang="nb-NO" sz="3200" dirty="0"/>
          </a:p>
          <a:p>
            <a:endParaRPr lang="nb-NO" sz="3200" dirty="0"/>
          </a:p>
        </p:txBody>
      </p:sp>
    </p:spTree>
    <p:extLst>
      <p:ext uri="{BB962C8B-B14F-4D97-AF65-F5344CB8AC3E}">
        <p14:creationId xmlns:p14="http://schemas.microsoft.com/office/powerpoint/2010/main" val="3869582262"/>
      </p:ext>
    </p:extLst>
  </p:cSld>
  <p:clrMapOvr>
    <a:masterClrMapping/>
  </p:clrMapOvr>
  <mc:AlternateContent xmlns:mc="http://schemas.openxmlformats.org/markup-compatibility/2006" xmlns:p14="http://schemas.microsoft.com/office/powerpoint/2010/main">
    <mc:Choice Requires="p14">
      <p:transition spd="slow" p14:dur="2000" advTm="68170"/>
    </mc:Choice>
    <mc:Fallback xmlns="">
      <p:transition spd="slow" advTm="6817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3BDAA5-0964-555E-B338-8715558D0505}"/>
              </a:ext>
            </a:extLst>
          </p:cNvPr>
          <p:cNvSpPr>
            <a:spLocks noGrp="1"/>
          </p:cNvSpPr>
          <p:nvPr>
            <p:ph type="title"/>
          </p:nvPr>
        </p:nvSpPr>
        <p:spPr/>
        <p:txBody>
          <a:bodyPr>
            <a:normAutofit fontScale="90000"/>
          </a:bodyPr>
          <a:lstStyle/>
          <a:p>
            <a:r>
              <a:rPr lang="nb-NO" dirty="0"/>
              <a:t>Forskningsgruppen består pr i dag av </a:t>
            </a:r>
          </a:p>
        </p:txBody>
      </p:sp>
      <p:sp>
        <p:nvSpPr>
          <p:cNvPr id="3" name="Plassholder for innhold 2">
            <a:extLst>
              <a:ext uri="{FF2B5EF4-FFF2-40B4-BE49-F238E27FC236}">
                <a16:creationId xmlns:a16="http://schemas.microsoft.com/office/drawing/2014/main" id="{8CB9C95B-538A-D522-91E4-D10786DAAE07}"/>
              </a:ext>
            </a:extLst>
          </p:cNvPr>
          <p:cNvSpPr>
            <a:spLocks noGrp="1"/>
          </p:cNvSpPr>
          <p:nvPr>
            <p:ph sz="half" idx="1"/>
          </p:nvPr>
        </p:nvSpPr>
        <p:spPr/>
        <p:txBody>
          <a:bodyPr/>
          <a:lstStyle/>
          <a:p>
            <a:r>
              <a:rPr lang="nb-NO" dirty="0"/>
              <a:t>Fra </a:t>
            </a:r>
            <a:r>
              <a:rPr lang="nb-NO" dirty="0" err="1"/>
              <a:t>UiA</a:t>
            </a:r>
            <a:r>
              <a:rPr lang="nb-NO" dirty="0"/>
              <a:t> </a:t>
            </a:r>
          </a:p>
          <a:p>
            <a:pPr lvl="1"/>
            <a:r>
              <a:rPr lang="nb-NO" dirty="0"/>
              <a:t>Prof. Tonje Stea og muligens Kristian Mjåland</a:t>
            </a:r>
          </a:p>
          <a:p>
            <a:pPr lvl="1"/>
            <a:r>
              <a:rPr lang="nb-NO" dirty="0"/>
              <a:t>Agder Fengsel: Sverre </a:t>
            </a:r>
            <a:r>
              <a:rPr lang="nb-NO" dirty="0" err="1"/>
              <a:t>Klemmetsen</a:t>
            </a:r>
            <a:r>
              <a:rPr lang="nb-NO" dirty="0"/>
              <a:t> og Frank Moritz Tveiten Johansen</a:t>
            </a:r>
          </a:p>
          <a:p>
            <a:pPr lvl="1"/>
            <a:r>
              <a:rPr lang="nb-NO" dirty="0"/>
              <a:t>Oppfølgingsklassen: Trond Henrik Sand</a:t>
            </a:r>
          </a:p>
        </p:txBody>
      </p:sp>
    </p:spTree>
    <p:extLst>
      <p:ext uri="{BB962C8B-B14F-4D97-AF65-F5344CB8AC3E}">
        <p14:creationId xmlns:p14="http://schemas.microsoft.com/office/powerpoint/2010/main" val="163678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38B0DFD-506E-1B40-4966-7E773E7C86C7}"/>
              </a:ext>
            </a:extLst>
          </p:cNvPr>
          <p:cNvSpPr>
            <a:spLocks noGrp="1"/>
          </p:cNvSpPr>
          <p:nvPr>
            <p:ph type="title"/>
          </p:nvPr>
        </p:nvSpPr>
        <p:spPr/>
        <p:txBody>
          <a:bodyPr>
            <a:normAutofit fontScale="90000"/>
          </a:bodyPr>
          <a:lstStyle/>
          <a:p>
            <a:r>
              <a:rPr lang="nb-NO" sz="4400" dirty="0"/>
              <a:t>Studier som er gjort:  </a:t>
            </a:r>
            <a:br>
              <a:rPr lang="nb-NO" dirty="0"/>
            </a:br>
            <a:endParaRPr lang="nb-NO" dirty="0"/>
          </a:p>
        </p:txBody>
      </p:sp>
      <p:sp>
        <p:nvSpPr>
          <p:cNvPr id="3" name="Plassholder for innhold 2">
            <a:extLst>
              <a:ext uri="{FF2B5EF4-FFF2-40B4-BE49-F238E27FC236}">
                <a16:creationId xmlns:a16="http://schemas.microsoft.com/office/drawing/2014/main" id="{A51BCA87-7759-E8B0-79B8-C2E1505EC6A4}"/>
              </a:ext>
            </a:extLst>
          </p:cNvPr>
          <p:cNvSpPr>
            <a:spLocks noGrp="1"/>
          </p:cNvSpPr>
          <p:nvPr>
            <p:ph sz="half" idx="1"/>
          </p:nvPr>
        </p:nvSpPr>
        <p:spPr/>
        <p:txBody>
          <a:bodyPr/>
          <a:lstStyle/>
          <a:p>
            <a:pPr marL="342900" lvl="0" indent="-342900">
              <a:lnSpc>
                <a:spcPct val="115000"/>
              </a:lnSpc>
              <a:spcAft>
                <a:spcPts val="1000"/>
              </a:spcAft>
              <a:buFont typeface="Arial" panose="020B0604020202020204" pitchFamily="34" charset="0"/>
              <a:buChar char="•"/>
              <a:tabLst>
                <a:tab pos="457200" algn="l"/>
              </a:tabLst>
            </a:pPr>
            <a:r>
              <a:rPr lang="nb-NO" sz="2800" dirty="0" err="1">
                <a:effectLst/>
                <a:latin typeface="Trebuchet MS" panose="020B0603020202020204" pitchFamily="34" charset="0"/>
                <a:ea typeface="Calibri" panose="020F0502020204030204" pitchFamily="34" charset="0"/>
                <a:cs typeface="Times New Roman" panose="02020603050405020304" pitchFamily="18" charset="0"/>
              </a:rPr>
              <a:t>Making</a:t>
            </a:r>
            <a:r>
              <a:rPr lang="nb-NO" sz="2800" dirty="0">
                <a:effectLst/>
                <a:latin typeface="Trebuchet MS" panose="020B0603020202020204" pitchFamily="34" charset="0"/>
                <a:ea typeface="Calibri" panose="020F0502020204030204" pitchFamily="34" charset="0"/>
                <a:cs typeface="Times New Roman" panose="02020603050405020304" pitchFamily="18" charset="0"/>
              </a:rPr>
              <a:t> Good, </a:t>
            </a:r>
            <a:r>
              <a:rPr lang="nb-NO" sz="2800" dirty="0" err="1">
                <a:effectLst/>
                <a:latin typeface="Trebuchet MS" panose="020B0603020202020204" pitchFamily="34" charset="0"/>
                <a:ea typeface="Calibri" panose="020F0502020204030204" pitchFamily="34" charset="0"/>
                <a:cs typeface="Times New Roman" panose="02020603050405020304" pitchFamily="18" charset="0"/>
              </a:rPr>
              <a:t>Shadd</a:t>
            </a:r>
            <a:r>
              <a:rPr lang="nb-NO" sz="2800" dirty="0">
                <a:effectLst/>
                <a:latin typeface="Trebuchet MS" panose="020B0603020202020204" pitchFamily="34" charset="0"/>
                <a:ea typeface="Calibri" panose="020F0502020204030204" pitchFamily="34" charset="0"/>
                <a:cs typeface="Times New Roman" panose="02020603050405020304" pitchFamily="18" charset="0"/>
              </a:rPr>
              <a:t> </a:t>
            </a:r>
            <a:r>
              <a:rPr lang="nb-NO" sz="2800" dirty="0" err="1">
                <a:effectLst/>
                <a:latin typeface="Trebuchet MS" panose="020B0603020202020204" pitchFamily="34" charset="0"/>
                <a:ea typeface="Calibri" panose="020F0502020204030204" pitchFamily="34" charset="0"/>
                <a:cs typeface="Times New Roman" panose="02020603050405020304" pitchFamily="18" charset="0"/>
              </a:rPr>
              <a:t>Maruna</a:t>
            </a:r>
            <a:r>
              <a:rPr lang="nb-NO" sz="2800" dirty="0">
                <a:effectLst/>
                <a:latin typeface="Trebuchet MS" panose="020B0603020202020204" pitchFamily="34" charset="0"/>
                <a:ea typeface="Calibri" panose="020F0502020204030204" pitchFamily="34" charset="0"/>
                <a:cs typeface="Times New Roman" panose="02020603050405020304" pitchFamily="18" charset="0"/>
              </a:rPr>
              <a:t>: </a:t>
            </a:r>
            <a:r>
              <a:rPr lang="nb-NO" sz="2800" i="1" dirty="0">
                <a:effectLst/>
                <a:latin typeface="Trebuchet MS" panose="020B0603020202020204" pitchFamily="34" charset="0"/>
                <a:ea typeface="Calibri" panose="020F0502020204030204" pitchFamily="34" charset="0"/>
                <a:cs typeface="Times New Roman" panose="02020603050405020304" pitchFamily="18" charset="0"/>
              </a:rPr>
              <a:t>Hovedfunnene fra Liverpool </a:t>
            </a:r>
            <a:r>
              <a:rPr lang="nb-NO" sz="2800" i="1" dirty="0" err="1">
                <a:effectLst/>
                <a:latin typeface="Trebuchet MS" panose="020B0603020202020204" pitchFamily="34" charset="0"/>
                <a:ea typeface="Calibri" panose="020F0502020204030204" pitchFamily="34" charset="0"/>
                <a:cs typeface="Times New Roman" panose="02020603050405020304" pitchFamily="18" charset="0"/>
              </a:rPr>
              <a:t>Desistance</a:t>
            </a:r>
            <a:r>
              <a:rPr lang="nb-NO" sz="2800" i="1" dirty="0">
                <a:effectLst/>
                <a:latin typeface="Trebuchet MS" panose="020B0603020202020204" pitchFamily="34" charset="0"/>
                <a:ea typeface="Calibri" panose="020F0502020204030204" pitchFamily="34" charset="0"/>
                <a:cs typeface="Times New Roman" panose="02020603050405020304" pitchFamily="18" charset="0"/>
              </a:rPr>
              <a:t> </a:t>
            </a:r>
            <a:r>
              <a:rPr lang="nb-NO" sz="2800" i="1" dirty="0" err="1">
                <a:effectLst/>
                <a:latin typeface="Trebuchet MS" panose="020B0603020202020204" pitchFamily="34" charset="0"/>
                <a:ea typeface="Calibri" panose="020F0502020204030204" pitchFamily="34" charset="0"/>
                <a:cs typeface="Times New Roman" panose="02020603050405020304" pitchFamily="18" charset="0"/>
              </a:rPr>
              <a:t>Study</a:t>
            </a:r>
            <a:r>
              <a:rPr lang="nb-NO" sz="2800" i="1" dirty="0">
                <a:effectLst/>
                <a:latin typeface="Trebuchet MS" panose="020B0603020202020204" pitchFamily="34" charset="0"/>
                <a:ea typeface="Calibri" panose="020F0502020204030204" pitchFamily="34" charset="0"/>
                <a:cs typeface="Times New Roman" panose="02020603050405020304" pitchFamily="18" charset="0"/>
              </a:rPr>
              <a:t>: </a:t>
            </a:r>
            <a:endParaRPr lang="nb-NO" sz="1800" dirty="0">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tabLst>
                <a:tab pos="914400" algn="l"/>
              </a:tabLst>
            </a:pPr>
            <a:r>
              <a:rPr lang="nb-NO" sz="2800" i="1" dirty="0">
                <a:effectLst/>
                <a:latin typeface="Trebuchet MS" panose="020B0603020202020204" pitchFamily="34" charset="0"/>
                <a:ea typeface="Calibri" panose="020F0502020204030204" pitchFamily="34" charset="0"/>
                <a:cs typeface="Times New Roman" panose="02020603050405020304" pitchFamily="18" charset="0"/>
              </a:rPr>
              <a:t>Positive illusjoner og ansvarsfraskrivelse, det var ikke meg!</a:t>
            </a:r>
            <a:endParaRPr lang="nb-NO" sz="1800" dirty="0">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tabLst>
                <a:tab pos="914400" algn="l"/>
              </a:tabLst>
            </a:pPr>
            <a:r>
              <a:rPr lang="nb-NO" sz="2800" i="1" dirty="0">
                <a:effectLst/>
                <a:latin typeface="Trebuchet MS" panose="020B0603020202020204" pitchFamily="34" charset="0"/>
                <a:ea typeface="Calibri" panose="020F0502020204030204" pitchFamily="34" charset="0"/>
                <a:cs typeface="Times New Roman" panose="02020603050405020304" pitchFamily="18" charset="0"/>
              </a:rPr>
              <a:t>Tragisk optimisme. </a:t>
            </a:r>
            <a:endParaRPr lang="nb-NO" sz="1800" dirty="0">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tabLst>
                <a:tab pos="914400" algn="l"/>
              </a:tabLst>
            </a:pPr>
            <a:r>
              <a:rPr lang="nb-NO" sz="2800" i="1" dirty="0">
                <a:effectLst/>
                <a:latin typeface="Trebuchet MS" panose="020B0603020202020204" pitchFamily="34" charset="0"/>
                <a:ea typeface="Calibri" panose="020F0502020204030204" pitchFamily="34" charset="0"/>
                <a:cs typeface="Times New Roman" panose="02020603050405020304" pitchFamily="18" charset="0"/>
              </a:rPr>
              <a:t>Brenner ut eller gir opp, systemet er ute etter meg!</a:t>
            </a:r>
            <a:endParaRPr lang="nb-NO" sz="180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nb-NO" sz="2000" b="0" i="0" dirty="0">
              <a:solidFill>
                <a:srgbClr val="242424"/>
              </a:solidFill>
              <a:effectLst/>
              <a:latin typeface="Calibri" panose="020F0502020204030204" pitchFamily="34" charset="0"/>
            </a:endParaRPr>
          </a:p>
          <a:p>
            <a:endParaRPr lang="nb-NO" sz="2000" dirty="0"/>
          </a:p>
        </p:txBody>
      </p:sp>
    </p:spTree>
    <p:extLst>
      <p:ext uri="{BB962C8B-B14F-4D97-AF65-F5344CB8AC3E}">
        <p14:creationId xmlns:p14="http://schemas.microsoft.com/office/powerpoint/2010/main" val="3402919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C22FA2-EB20-C05F-42B0-409B3DC5DA19}"/>
              </a:ext>
            </a:extLst>
          </p:cNvPr>
          <p:cNvSpPr>
            <a:spLocks noGrp="1"/>
          </p:cNvSpPr>
          <p:nvPr>
            <p:ph type="title"/>
          </p:nvPr>
        </p:nvSpPr>
        <p:spPr/>
        <p:txBody>
          <a:bodyPr>
            <a:normAutofit fontScale="90000"/>
          </a:bodyPr>
          <a:lstStyle/>
          <a:p>
            <a:r>
              <a:rPr lang="nb-NO" i="1" dirty="0">
                <a:latin typeface="Trebuchet MS" panose="020B0603020202020204" pitchFamily="34" charset="0"/>
                <a:ea typeface="Calibri" panose="020F0502020204030204" pitchFamily="34" charset="0"/>
                <a:cs typeface="Times New Roman" panose="02020603050405020304" pitchFamily="18" charset="0"/>
              </a:rPr>
              <a:t>The Sheffield </a:t>
            </a:r>
            <a:r>
              <a:rPr lang="nb-NO" i="1" dirty="0" err="1">
                <a:latin typeface="Trebuchet MS" panose="020B0603020202020204" pitchFamily="34" charset="0"/>
                <a:ea typeface="Calibri" panose="020F0502020204030204" pitchFamily="34" charset="0"/>
                <a:cs typeface="Times New Roman" panose="02020603050405020304" pitchFamily="18" charset="0"/>
              </a:rPr>
              <a:t>Desistance</a:t>
            </a:r>
            <a:r>
              <a:rPr lang="nb-NO" i="1" dirty="0">
                <a:latin typeface="Trebuchet MS" panose="020B0603020202020204" pitchFamily="34" charset="0"/>
                <a:ea typeface="Calibri" panose="020F0502020204030204" pitchFamily="34" charset="0"/>
                <a:cs typeface="Times New Roman" panose="02020603050405020304" pitchFamily="18" charset="0"/>
              </a:rPr>
              <a:t> </a:t>
            </a:r>
            <a:r>
              <a:rPr lang="nb-NO" i="1" dirty="0" err="1">
                <a:latin typeface="Trebuchet MS" panose="020B0603020202020204" pitchFamily="34" charset="0"/>
                <a:ea typeface="Calibri" panose="020F0502020204030204" pitchFamily="34" charset="0"/>
                <a:cs typeface="Times New Roman" panose="02020603050405020304" pitchFamily="18" charset="0"/>
              </a:rPr>
              <a:t>Study</a:t>
            </a:r>
            <a:r>
              <a:rPr lang="nb-NO" i="1" dirty="0">
                <a:latin typeface="Trebuchet MS" panose="020B0603020202020204" pitchFamily="34" charset="0"/>
                <a:ea typeface="Calibri" panose="020F0502020204030204" pitchFamily="34" charset="0"/>
                <a:cs typeface="Times New Roman" panose="02020603050405020304" pitchFamily="18" charset="0"/>
              </a:rPr>
              <a:t> </a:t>
            </a:r>
            <a:r>
              <a:rPr lang="nb-NO" dirty="0">
                <a:latin typeface="Trebuchet MS" panose="020B0603020202020204" pitchFamily="34" charset="0"/>
                <a:ea typeface="Calibri" panose="020F0502020204030204" pitchFamily="34" charset="0"/>
                <a:cs typeface="Times New Roman" panose="02020603050405020304" pitchFamily="18" charset="0"/>
              </a:rPr>
              <a:t>av Anthony </a:t>
            </a:r>
            <a:r>
              <a:rPr lang="nb-NO" dirty="0" err="1">
                <a:latin typeface="Trebuchet MS" panose="020B0603020202020204" pitchFamily="34" charset="0"/>
                <a:ea typeface="Calibri" panose="020F0502020204030204" pitchFamily="34" charset="0"/>
                <a:cs typeface="Times New Roman" panose="02020603050405020304" pitchFamily="18" charset="0"/>
              </a:rPr>
              <a:t>Bottoms</a:t>
            </a:r>
            <a:r>
              <a:rPr lang="nb-NO" dirty="0">
                <a:latin typeface="Trebuchet MS" panose="020B0603020202020204" pitchFamily="34" charset="0"/>
                <a:ea typeface="Calibri" panose="020F0502020204030204" pitchFamily="34" charset="0"/>
                <a:cs typeface="Times New Roman" panose="02020603050405020304" pitchFamily="18" charset="0"/>
              </a:rPr>
              <a:t> og </a:t>
            </a:r>
            <a:r>
              <a:rPr lang="nb-NO" dirty="0" err="1">
                <a:latin typeface="Trebuchet MS" panose="020B0603020202020204" pitchFamily="34" charset="0"/>
                <a:ea typeface="Calibri" panose="020F0502020204030204" pitchFamily="34" charset="0"/>
                <a:cs typeface="Times New Roman" panose="02020603050405020304" pitchFamily="18" charset="0"/>
              </a:rPr>
              <a:t>Joanne</a:t>
            </a:r>
            <a:r>
              <a:rPr lang="nb-NO" dirty="0">
                <a:latin typeface="Trebuchet MS" panose="020B0603020202020204" pitchFamily="34" charset="0"/>
                <a:ea typeface="Calibri" panose="020F0502020204030204" pitchFamily="34" charset="0"/>
                <a:cs typeface="Times New Roman" panose="02020603050405020304" pitchFamily="18" charset="0"/>
              </a:rPr>
              <a:t> </a:t>
            </a:r>
            <a:r>
              <a:rPr lang="nb-NO" dirty="0" err="1">
                <a:latin typeface="Trebuchet MS" panose="020B0603020202020204" pitchFamily="34" charset="0"/>
                <a:ea typeface="Calibri" panose="020F0502020204030204" pitchFamily="34" charset="0"/>
                <a:cs typeface="Times New Roman" panose="02020603050405020304" pitchFamily="18" charset="0"/>
              </a:rPr>
              <a:t>Shapland</a:t>
            </a:r>
            <a:r>
              <a:rPr lang="nb-NO" dirty="0">
                <a:latin typeface="Trebuchet MS" panose="020B0603020202020204" pitchFamily="34" charset="0"/>
                <a:ea typeface="Calibri" panose="020F0502020204030204" pitchFamily="34" charset="0"/>
                <a:cs typeface="Times New Roman" panose="02020603050405020304" pitchFamily="18" charset="0"/>
              </a:rPr>
              <a:t>:</a:t>
            </a:r>
            <a:br>
              <a:rPr lang="nb-NO" sz="2000" dirty="0">
                <a:latin typeface="Trebuchet MS" panose="020B0603020202020204" pitchFamily="34" charset="0"/>
                <a:ea typeface="Calibri" panose="020F0502020204030204" pitchFamily="34" charset="0"/>
                <a:cs typeface="Times New Roman" panose="02020603050405020304" pitchFamily="18" charset="0"/>
              </a:rPr>
            </a:br>
            <a:endParaRPr lang="nb-NO" dirty="0"/>
          </a:p>
        </p:txBody>
      </p:sp>
      <p:sp>
        <p:nvSpPr>
          <p:cNvPr id="3" name="Plassholder for innhold 2">
            <a:extLst>
              <a:ext uri="{FF2B5EF4-FFF2-40B4-BE49-F238E27FC236}">
                <a16:creationId xmlns:a16="http://schemas.microsoft.com/office/drawing/2014/main" id="{C7417D2C-60CF-8377-3CD9-BD1C4FB30547}"/>
              </a:ext>
            </a:extLst>
          </p:cNvPr>
          <p:cNvSpPr>
            <a:spLocks noGrp="1"/>
          </p:cNvSpPr>
          <p:nvPr>
            <p:ph sz="half" idx="1"/>
          </p:nvPr>
        </p:nvSpPr>
        <p:spPr/>
        <p:txBody>
          <a:bodyPr/>
          <a:lstStyle/>
          <a:p>
            <a:pPr marL="457200" lvl="1" indent="0">
              <a:lnSpc>
                <a:spcPct val="115000"/>
              </a:lnSpc>
              <a:spcAft>
                <a:spcPts val="1000"/>
              </a:spcAft>
              <a:buNone/>
              <a:tabLst>
                <a:tab pos="914400" algn="l"/>
              </a:tabLst>
            </a:pPr>
            <a:endParaRPr lang="nb-NO" sz="2000" dirty="0">
              <a:effectLst/>
              <a:latin typeface="Trebuchet MS" panose="020B0603020202020204" pitchFamily="34" charset="0"/>
              <a:ea typeface="Calibri" panose="020F0502020204030204" pitchFamily="34" charset="0"/>
              <a:cs typeface="Times New Roman" panose="02020603050405020304" pitchFamily="18" charset="0"/>
            </a:endParaRPr>
          </a:p>
          <a:p>
            <a:pPr marL="457200" lvl="1" indent="0">
              <a:lnSpc>
                <a:spcPct val="115000"/>
              </a:lnSpc>
              <a:spcAft>
                <a:spcPts val="1000"/>
              </a:spcAft>
              <a:buNone/>
              <a:tabLst>
                <a:tab pos="914400" algn="l"/>
              </a:tabLst>
            </a:pPr>
            <a:r>
              <a:rPr lang="nb-NO" sz="2800" dirty="0">
                <a:latin typeface="Trebuchet MS" panose="020B0603020202020204" pitchFamily="34" charset="0"/>
                <a:ea typeface="Calibri" panose="020F0502020204030204" pitchFamily="34" charset="0"/>
                <a:cs typeface="Times New Roman" panose="02020603050405020304" pitchFamily="18" charset="0"/>
              </a:rPr>
              <a:t>Resultater</a:t>
            </a:r>
            <a:endParaRPr lang="nb-NO" sz="2800" dirty="0">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tabLst>
                <a:tab pos="914400" algn="l"/>
              </a:tabLst>
            </a:pPr>
            <a:r>
              <a:rPr lang="nb-NO" sz="2800" dirty="0">
                <a:effectLst/>
                <a:latin typeface="Trebuchet MS" panose="020B0603020202020204" pitchFamily="34" charset="0"/>
                <a:ea typeface="Calibri" panose="020F0502020204030204" pitchFamily="34" charset="0"/>
                <a:cs typeface="Times New Roman" panose="02020603050405020304" pitchFamily="18" charset="0"/>
              </a:rPr>
              <a:t>En større studie som følger deltageren over lengre tid er nødvendig </a:t>
            </a:r>
          </a:p>
          <a:p>
            <a:pPr marL="742950" lvl="1" indent="-285750">
              <a:lnSpc>
                <a:spcPct val="115000"/>
              </a:lnSpc>
              <a:spcAft>
                <a:spcPts val="1000"/>
              </a:spcAft>
              <a:tabLst>
                <a:tab pos="914400" algn="l"/>
              </a:tabLst>
            </a:pPr>
            <a:r>
              <a:rPr lang="nb-NO" sz="2800" dirty="0">
                <a:effectLst/>
                <a:latin typeface="Trebuchet MS" panose="020B0603020202020204" pitchFamily="34" charset="0"/>
                <a:ea typeface="Calibri" panose="020F0502020204030204" pitchFamily="34" charset="0"/>
                <a:cs typeface="Times New Roman" panose="02020603050405020304" pitchFamily="18" charset="0"/>
              </a:rPr>
              <a:t>Svært få lykkes med å snu «</a:t>
            </a:r>
            <a:r>
              <a:rPr lang="nb-NO" sz="2800" dirty="0" err="1">
                <a:effectLst/>
                <a:latin typeface="Trebuchet MS" panose="020B0603020202020204" pitchFamily="34" charset="0"/>
                <a:ea typeface="Calibri" panose="020F0502020204030204" pitchFamily="34" charset="0"/>
                <a:cs typeface="Times New Roman" panose="02020603050405020304" pitchFamily="18" charset="0"/>
              </a:rPr>
              <a:t>desistance</a:t>
            </a:r>
            <a:r>
              <a:rPr lang="nb-NO" sz="2800" dirty="0">
                <a:effectLst/>
                <a:latin typeface="Trebuchet MS" panose="020B0603020202020204" pitchFamily="34" charset="0"/>
                <a:ea typeface="Calibri" panose="020F0502020204030204" pitchFamily="34" charset="0"/>
                <a:cs typeface="Times New Roman" panose="02020603050405020304" pitchFamily="18" charset="0"/>
              </a:rPr>
              <a:t>» (6% av total 113 deltagere) </a:t>
            </a:r>
          </a:p>
          <a:p>
            <a:endParaRPr lang="nb-NO" dirty="0"/>
          </a:p>
        </p:txBody>
      </p:sp>
    </p:spTree>
    <p:extLst>
      <p:ext uri="{BB962C8B-B14F-4D97-AF65-F5344CB8AC3E}">
        <p14:creationId xmlns:p14="http://schemas.microsoft.com/office/powerpoint/2010/main" val="1212853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0354E59-8F55-8757-A901-7F7472FA6228}"/>
              </a:ext>
            </a:extLst>
          </p:cNvPr>
          <p:cNvSpPr>
            <a:spLocks noGrp="1"/>
          </p:cNvSpPr>
          <p:nvPr>
            <p:ph type="title"/>
          </p:nvPr>
        </p:nvSpPr>
        <p:spPr/>
        <p:txBody>
          <a:bodyPr>
            <a:normAutofit fontScale="90000"/>
          </a:bodyPr>
          <a:lstStyle/>
          <a:p>
            <a:r>
              <a:rPr lang="nb-NO" sz="4000" dirty="0"/>
              <a:t>John Todd-</a:t>
            </a:r>
            <a:r>
              <a:rPr lang="nb-NO" sz="4000" dirty="0" err="1"/>
              <a:t>Kvamm</a:t>
            </a:r>
            <a:r>
              <a:rPr lang="nb-NO" sz="4000" dirty="0"/>
              <a:t>, mars 2023</a:t>
            </a:r>
            <a:r>
              <a:rPr lang="nb-NO" dirty="0"/>
              <a:t>: </a:t>
            </a:r>
            <a:r>
              <a:rPr lang="nb-NO" sz="4000" dirty="0"/>
              <a:t>Pennal </a:t>
            </a:r>
            <a:r>
              <a:rPr lang="nb-NO" sz="4000" dirty="0" err="1"/>
              <a:t>Welfarism</a:t>
            </a:r>
            <a:r>
              <a:rPr lang="nb-NO" sz="4000" dirty="0"/>
              <a:t> og rehabilitering i Norge: Ambisjoner, styrker og utfordringer:</a:t>
            </a:r>
            <a:br>
              <a:rPr lang="nb-NO" sz="4000" dirty="0"/>
            </a:br>
            <a:r>
              <a:rPr lang="nb-NO" dirty="0"/>
              <a:t>  </a:t>
            </a:r>
          </a:p>
        </p:txBody>
      </p:sp>
      <p:sp>
        <p:nvSpPr>
          <p:cNvPr id="3" name="Plassholder for innhold 2">
            <a:extLst>
              <a:ext uri="{FF2B5EF4-FFF2-40B4-BE49-F238E27FC236}">
                <a16:creationId xmlns:a16="http://schemas.microsoft.com/office/drawing/2014/main" id="{B2FCDC84-F08D-A017-0F19-F460FFE59139}"/>
              </a:ext>
            </a:extLst>
          </p:cNvPr>
          <p:cNvSpPr>
            <a:spLocks noGrp="1"/>
          </p:cNvSpPr>
          <p:nvPr>
            <p:ph sz="half" idx="1"/>
          </p:nvPr>
        </p:nvSpPr>
        <p:spPr>
          <a:xfrm>
            <a:off x="549045" y="3043694"/>
            <a:ext cx="10442015" cy="3697355"/>
          </a:xfrm>
        </p:spPr>
        <p:txBody>
          <a:bodyPr/>
          <a:lstStyle/>
          <a:p>
            <a:pPr marL="914400" lvl="1" indent="-457200">
              <a:buFont typeface="+mj-lt"/>
              <a:buAutoNum type="arabicPeriod"/>
            </a:pPr>
            <a:r>
              <a:rPr lang="nb-NO" sz="3200" dirty="0"/>
              <a:t>Mangler i tjenestetilbudet hindrer god bosetting</a:t>
            </a:r>
          </a:p>
          <a:p>
            <a:pPr marL="914400" lvl="1" indent="-457200">
              <a:buFont typeface="+mj-lt"/>
              <a:buAutoNum type="arabicPeriod"/>
            </a:pPr>
            <a:r>
              <a:rPr lang="nb-NO" sz="3200" dirty="0"/>
              <a:t>Hvordan påvirker elektronisk kontroll rehabiliteringen? </a:t>
            </a:r>
          </a:p>
          <a:p>
            <a:pPr marL="914400" lvl="1" indent="-457200">
              <a:buFont typeface="+mj-lt"/>
              <a:buAutoNum type="arabicPeriod"/>
            </a:pPr>
            <a:r>
              <a:rPr lang="nb-NO" sz="3200" dirty="0"/>
              <a:t>Gjeld, som barriere vil øke i fremtiden, ettersom innføres større grad av erstatningsoppreisning</a:t>
            </a:r>
          </a:p>
          <a:p>
            <a:pPr marL="914400" lvl="1" indent="-457200">
              <a:buFont typeface="+mj-lt"/>
              <a:buAutoNum type="arabicPeriod"/>
            </a:pPr>
            <a:endParaRPr lang="nb-NO" dirty="0"/>
          </a:p>
          <a:p>
            <a:endParaRPr lang="nb-NO" dirty="0"/>
          </a:p>
        </p:txBody>
      </p:sp>
    </p:spTree>
    <p:extLst>
      <p:ext uri="{BB962C8B-B14F-4D97-AF65-F5344CB8AC3E}">
        <p14:creationId xmlns:p14="http://schemas.microsoft.com/office/powerpoint/2010/main" val="827032598"/>
      </p:ext>
    </p:extLst>
  </p:cSld>
  <p:clrMapOvr>
    <a:masterClrMapping/>
  </p:clrMapOvr>
</p:sld>
</file>

<file path=ppt/theme/theme1.xml><?xml version="1.0" encoding="utf-8"?>
<a:theme xmlns:a="http://schemas.openxmlformats.org/drawingml/2006/main" name="#vårtagd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ppfølgingsklassen_PP_3" id="{43652675-E37C-4852-874C-DCB078F8FCFA}" vid="{FF731847-3419-4893-8144-F44401ACAC7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553</Words>
  <Application>Microsoft Office PowerPoint</Application>
  <PresentationFormat>Widescreen</PresentationFormat>
  <Paragraphs>62</Paragraphs>
  <Slides>12</Slides>
  <Notes>1</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12</vt:i4>
      </vt:variant>
    </vt:vector>
  </HeadingPairs>
  <TitlesOfParts>
    <vt:vector size="16" baseType="lpstr">
      <vt:lpstr>Arial</vt:lpstr>
      <vt:lpstr>Calibri</vt:lpstr>
      <vt:lpstr>Trebuchet MS</vt:lpstr>
      <vt:lpstr>#vårtagder</vt:lpstr>
      <vt:lpstr>Desistance, hva så? Blir ikke veien til mens du går? </vt:lpstr>
      <vt:lpstr>Deltagende prosesser </vt:lpstr>
      <vt:lpstr>Idemyldring: </vt:lpstr>
      <vt:lpstr>PowerPoint-presentasjon</vt:lpstr>
      <vt:lpstr>PowerPoint-presentasjon</vt:lpstr>
      <vt:lpstr>Forskningsgruppen består pr i dag av </vt:lpstr>
      <vt:lpstr>Studier som er gjort:   </vt:lpstr>
      <vt:lpstr>The Sheffield Desistance Study av Anthony Bottoms og Joanne Shapland: </vt:lpstr>
      <vt:lpstr>John Todd-Kvamm, mars 2023: Pennal Welfarism og rehabilitering i Norge: Ambisjoner, styrker og utfordringer:   </vt:lpstr>
      <vt:lpstr>PowerPoint-presentasjon</vt:lpstr>
      <vt:lpstr> </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Bak-Pedersen, Sanne</dc:creator>
  <cp:lastModifiedBy>Frostad, Hilde</cp:lastModifiedBy>
  <cp:revision>44</cp:revision>
  <cp:lastPrinted>2023-04-24T12:58:28Z</cp:lastPrinted>
  <dcterms:created xsi:type="dcterms:W3CDTF">2022-02-22T11:00:06Z</dcterms:created>
  <dcterms:modified xsi:type="dcterms:W3CDTF">2023-04-26T08:19:29Z</dcterms:modified>
</cp:coreProperties>
</file>