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Lst>
  <p:notesMasterIdLst>
    <p:notesMasterId r:id="rId31"/>
  </p:notesMasterIdLst>
  <p:handoutMasterIdLst>
    <p:handoutMasterId r:id="rId32"/>
  </p:handoutMasterIdLst>
  <p:sldIdLst>
    <p:sldId id="256" r:id="rId5"/>
    <p:sldId id="287" r:id="rId6"/>
    <p:sldId id="291" r:id="rId7"/>
    <p:sldId id="292" r:id="rId8"/>
    <p:sldId id="294" r:id="rId9"/>
    <p:sldId id="303" r:id="rId10"/>
    <p:sldId id="296" r:id="rId11"/>
    <p:sldId id="300" r:id="rId12"/>
    <p:sldId id="301" r:id="rId13"/>
    <p:sldId id="297" r:id="rId14"/>
    <p:sldId id="302" r:id="rId15"/>
    <p:sldId id="305" r:id="rId16"/>
    <p:sldId id="299" r:id="rId17"/>
    <p:sldId id="295" r:id="rId18"/>
    <p:sldId id="307" r:id="rId19"/>
    <p:sldId id="308" r:id="rId20"/>
    <p:sldId id="318" r:id="rId21"/>
    <p:sldId id="312" r:id="rId22"/>
    <p:sldId id="309" r:id="rId23"/>
    <p:sldId id="306" r:id="rId24"/>
    <p:sldId id="311" r:id="rId25"/>
    <p:sldId id="315" r:id="rId26"/>
    <p:sldId id="316" r:id="rId27"/>
    <p:sldId id="314" r:id="rId28"/>
    <p:sldId id="313" r:id="rId29"/>
    <p:sldId id="285"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Poppins" panose="00000500000000000000" pitchFamily="2" charset="0"/>
      <p:regular r:id="rId41"/>
      <p:bold r:id="rId42"/>
      <p:italic r:id="rId43"/>
      <p:boldItalic r:id="rId44"/>
    </p:embeddedFont>
    <p:embeddedFont>
      <p:font typeface="Poppins Bold" panose="00000800000000000000" pitchFamily="2" charset="0"/>
      <p:bold r:id="rId45"/>
    </p:embeddedFont>
    <p:embeddedFont>
      <p:font typeface="Poppins Medium" panose="00000600000000000000" pitchFamily="2" charset="0"/>
      <p:regular r:id="rId46"/>
      <p:italic r:id="rId47"/>
    </p:embeddedFont>
    <p:embeddedFont>
      <p:font typeface="Poppins SemiBold" panose="00000700000000000000" pitchFamily="2" charset="0"/>
      <p:bold r:id="rId48"/>
      <p:boldItalic r:id="rId49"/>
    </p:embeddedFont>
    <p:embeddedFont>
      <p:font typeface="Source Sans Pro" panose="020B0503030403020204" pitchFamily="34" charset="0"/>
      <p:regular r:id="rId50"/>
      <p:bold r:id="rId51"/>
      <p:italic r:id="rId52"/>
      <p:boldItalic r:id="rId53"/>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574"/>
    <a:srgbClr val="CBDAEB"/>
    <a:srgbClr val="FFFFFF"/>
    <a:srgbClr val="D9D9D9"/>
    <a:srgbClr val="1D3461"/>
    <a:srgbClr val="F995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FE9CD4-67F6-46B5-A662-EFA3AB4C4EC4}" v="6" dt="2023-04-11T16:06:53.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8339" autoAdjust="0"/>
    <p:restoredTop sz="96096" autoAdjust="0"/>
  </p:normalViewPr>
  <p:slideViewPr>
    <p:cSldViewPr snapToGrid="0" snapToObjects="1">
      <p:cViewPr varScale="1">
        <p:scale>
          <a:sx n="131" d="100"/>
          <a:sy n="131" d="100"/>
        </p:scale>
        <p:origin x="708" y="1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4" d="100"/>
          <a:sy n="84" d="100"/>
        </p:scale>
        <p:origin x="30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s>
</file>

<file path=ppt/charts/_rels/chart1.xml.rels><?xml version="1.0" encoding="UTF-8" standalone="yes"?>
<Relationships xmlns="http://schemas.openxmlformats.org/package/2006/relationships"><Relationship Id="rId2" Type="http://schemas.openxmlformats.org/officeDocument/2006/relationships/oleObject" Target="B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4888751989106987"/>
          <c:y val="1.1882605583392975E-2"/>
          <c:w val="0.42541388022305299"/>
          <c:h val="0.85939062969035018"/>
        </c:manualLayout>
      </c:layout>
      <c:barChart>
        <c:barDir val="bar"/>
        <c:grouping val="clustered"/>
        <c:varyColors val="0"/>
        <c:ser>
          <c:idx val="0"/>
          <c:order val="0"/>
          <c:tx>
            <c:strRef>
              <c:f>'Ark1'!$B$2</c:f>
              <c:strCache>
                <c:ptCount val="1"/>
                <c:pt idx="0">
                  <c:v>16 år til 60 år</c:v>
                </c:pt>
              </c:strCache>
            </c:strRef>
          </c:tx>
          <c:spPr>
            <a:solidFill>
              <a:srgbClr val="D24617"/>
            </a:solidFill>
          </c:spPr>
          <c:invertIfNegative val="0"/>
          <c:dLbls>
            <c:spPr>
              <a:noFill/>
              <a:ln>
                <a:noFill/>
              </a:ln>
              <a:effectLst/>
            </c:spPr>
            <c:txPr>
              <a:bodyPr/>
              <a:lstStyle/>
              <a:p>
                <a:pPr>
                  <a:defRPr sz="1200" baseline="0">
                    <a:latin typeface="Source Sans Pro Regular" panose="020B0503030403020204" pitchFamily="34" charset="0"/>
                    <a:ea typeface="Source Sans Pro Regular" panose="020B0503030403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'Ark1'!$A$3:$A$8</c:f>
              <c:strCache>
                <c:ptCount val="6"/>
                <c:pt idx="0">
                  <c:v>Vurdere betingelser og tillatelser før du installerer programmer eller apper</c:v>
                </c:pt>
                <c:pt idx="1">
                  <c:v>Gjenkjenne sikre sider på internett ved å se etter hengelås-symbol</c:v>
                </c:pt>
                <c:pt idx="2">
                  <c:v>Slå av og på sikkerhetsfunksjoner i sosiale medier og apper etter behov, for eksempel sporing eller deling av innhold</c:v>
                </c:pt>
                <c:pt idx="3">
                  <c:v>Lage unike passord til ulike brukerkontoer</c:v>
                </c:pt>
                <c:pt idx="4">
                  <c:v>Kjenne igjen forsøk på nettsvindel eller phishing/digital snoking</c:v>
                </c:pt>
                <c:pt idx="5">
                  <c:v>Bruke kildekritikk når du leser nyhetssaker og ulike medier på nett</c:v>
                </c:pt>
              </c:strCache>
            </c:strRef>
          </c:cat>
          <c:val>
            <c:numRef>
              <c:f>'Ark1'!$B$3:$B$8</c:f>
              <c:numCache>
                <c:formatCode>0</c:formatCode>
                <c:ptCount val="6"/>
                <c:pt idx="0" formatCode="General">
                  <c:v>31</c:v>
                </c:pt>
                <c:pt idx="1">
                  <c:v>28</c:v>
                </c:pt>
                <c:pt idx="2">
                  <c:v>27</c:v>
                </c:pt>
                <c:pt idx="3" formatCode="General">
                  <c:v>22</c:v>
                </c:pt>
                <c:pt idx="4">
                  <c:v>19</c:v>
                </c:pt>
                <c:pt idx="5">
                  <c:v>18</c:v>
                </c:pt>
              </c:numCache>
            </c:numRef>
          </c:val>
          <c:extLst>
            <c:ext xmlns:c16="http://schemas.microsoft.com/office/drawing/2014/chart" uri="{C3380CC4-5D6E-409C-BE32-E72D297353CC}">
              <c16:uniqueId val="{00000000-AD2E-402A-92A9-877A4C4ED7B0}"/>
            </c:ext>
          </c:extLst>
        </c:ser>
        <c:ser>
          <c:idx val="1"/>
          <c:order val="1"/>
          <c:tx>
            <c:strRef>
              <c:f>'Ark1'!$C$2</c:f>
              <c:strCache>
                <c:ptCount val="1"/>
                <c:pt idx="0">
                  <c:v>16 år og eldre</c:v>
                </c:pt>
              </c:strCache>
            </c:strRef>
          </c:tx>
          <c:spPr>
            <a:solidFill>
              <a:srgbClr val="F9D1B8"/>
            </a:solidFill>
          </c:spPr>
          <c:invertIfNegative val="0"/>
          <c:dLbls>
            <c:spPr>
              <a:noFill/>
              <a:ln>
                <a:noFill/>
              </a:ln>
              <a:effectLst/>
            </c:spPr>
            <c:txPr>
              <a:bodyPr/>
              <a:lstStyle/>
              <a:p>
                <a:pPr>
                  <a:defRPr sz="1200">
                    <a:latin typeface="Source Sans Pro Regular" panose="020B0503030403020204" pitchFamily="34" charset="0"/>
                    <a:ea typeface="Source Sans Pro Regular" panose="020B0503030403020204" pitchFamily="34"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'Ark1'!$A$3:$A$8</c:f>
              <c:strCache>
                <c:ptCount val="6"/>
                <c:pt idx="0">
                  <c:v>Vurdere betingelser og tillatelser før du installerer programmer eller apper</c:v>
                </c:pt>
                <c:pt idx="1">
                  <c:v>Gjenkjenne sikre sider på internett ved å se etter hengelås-symbol</c:v>
                </c:pt>
                <c:pt idx="2">
                  <c:v>Slå av og på sikkerhetsfunksjoner i sosiale medier og apper etter behov, for eksempel sporing eller deling av innhold</c:v>
                </c:pt>
                <c:pt idx="3">
                  <c:v>Lage unike passord til ulike brukerkontoer</c:v>
                </c:pt>
                <c:pt idx="4">
                  <c:v>Kjenne igjen forsøk på nettsvindel eller phishing/digital snoking</c:v>
                </c:pt>
                <c:pt idx="5">
                  <c:v>Bruke kildekritikk når du leser nyhetssaker og ulike medier på nett</c:v>
                </c:pt>
              </c:strCache>
            </c:strRef>
          </c:cat>
          <c:val>
            <c:numRef>
              <c:f>'Ark1'!$C$3:$C$8</c:f>
              <c:numCache>
                <c:formatCode>0</c:formatCode>
                <c:ptCount val="6"/>
                <c:pt idx="0" formatCode="General">
                  <c:v>37</c:v>
                </c:pt>
                <c:pt idx="1">
                  <c:v>33.822123720389698</c:v>
                </c:pt>
                <c:pt idx="2">
                  <c:v>37.460847130024767</c:v>
                </c:pt>
                <c:pt idx="3" formatCode="General">
                  <c:v>27</c:v>
                </c:pt>
                <c:pt idx="4">
                  <c:v>26</c:v>
                </c:pt>
                <c:pt idx="5">
                  <c:v>25</c:v>
                </c:pt>
              </c:numCache>
            </c:numRef>
          </c:val>
          <c:extLst>
            <c:ext xmlns:c16="http://schemas.microsoft.com/office/drawing/2014/chart" uri="{C3380CC4-5D6E-409C-BE32-E72D297353CC}">
              <c16:uniqueId val="{00000001-AD2E-402A-92A9-877A4C4ED7B0}"/>
            </c:ext>
          </c:extLst>
        </c:ser>
        <c:dLbls>
          <c:showLegendKey val="0"/>
          <c:showVal val="0"/>
          <c:showCatName val="0"/>
          <c:showSerName val="0"/>
          <c:showPercent val="0"/>
          <c:showBubbleSize val="0"/>
        </c:dLbls>
        <c:gapWidth val="75"/>
        <c:overlap val="-25"/>
        <c:axId val="112328064"/>
        <c:axId val="114500736"/>
      </c:barChart>
      <c:catAx>
        <c:axId val="112328064"/>
        <c:scaling>
          <c:orientation val="minMax"/>
        </c:scaling>
        <c:delete val="0"/>
        <c:axPos val="l"/>
        <c:numFmt formatCode="General" sourceLinked="1"/>
        <c:majorTickMark val="out"/>
        <c:minorTickMark val="none"/>
        <c:tickLblPos val="nextTo"/>
        <c:txPr>
          <a:bodyPr/>
          <a:lstStyle/>
          <a:p>
            <a:pPr>
              <a:defRPr sz="1600" b="0">
                <a:latin typeface="Source Sans Pro Regular" panose="020B0503030403020204" pitchFamily="34" charset="0"/>
                <a:ea typeface="Source Sans Pro Regular" panose="020B0503030403020204" pitchFamily="34" charset="0"/>
              </a:defRPr>
            </a:pPr>
            <a:endParaRPr lang="nb-NO"/>
          </a:p>
        </c:txPr>
        <c:crossAx val="114500736"/>
        <c:crosses val="autoZero"/>
        <c:auto val="1"/>
        <c:lblAlgn val="ctr"/>
        <c:lblOffset val="100"/>
        <c:noMultiLvlLbl val="0"/>
      </c:catAx>
      <c:valAx>
        <c:axId val="114500736"/>
        <c:scaling>
          <c:orientation val="minMax"/>
        </c:scaling>
        <c:delete val="0"/>
        <c:axPos val="b"/>
        <c:majorGridlines>
          <c:spPr>
            <a:ln w="6350">
              <a:prstDash val="sysDot"/>
            </a:ln>
          </c:spPr>
        </c:majorGridlines>
        <c:numFmt formatCode="General\ \%" sourceLinked="0"/>
        <c:majorTickMark val="out"/>
        <c:minorTickMark val="none"/>
        <c:tickLblPos val="nextTo"/>
        <c:spPr>
          <a:ln w="9525">
            <a:solidFill>
              <a:sysClr val="windowText" lastClr="000000">
                <a:tint val="75000"/>
                <a:shade val="95000"/>
                <a:satMod val="105000"/>
              </a:sysClr>
            </a:solidFill>
          </a:ln>
        </c:spPr>
        <c:txPr>
          <a:bodyPr/>
          <a:lstStyle/>
          <a:p>
            <a:pPr>
              <a:defRPr sz="1200">
                <a:latin typeface="Source Sans Pro Regular" panose="020B0503030403020204" pitchFamily="34" charset="0"/>
                <a:ea typeface="Source Sans Pro Regular" panose="020B0503030403020204" pitchFamily="34" charset="0"/>
              </a:defRPr>
            </a:pPr>
            <a:endParaRPr lang="nb-NO"/>
          </a:p>
        </c:txPr>
        <c:crossAx val="112328064"/>
        <c:crosses val="autoZero"/>
        <c:crossBetween val="between"/>
        <c:majorUnit val="20"/>
      </c:valAx>
      <c:spPr>
        <a:noFill/>
        <a:ln>
          <a:noFill/>
        </a:ln>
      </c:spPr>
    </c:plotArea>
    <c:legend>
      <c:legendPos val="b"/>
      <c:layout>
        <c:manualLayout>
          <c:xMode val="edge"/>
          <c:yMode val="edge"/>
          <c:x val="0.45193787077985109"/>
          <c:y val="0.92697297338627571"/>
          <c:w val="0.53220853557688852"/>
          <c:h val="6.7818855637499537E-2"/>
        </c:manualLayout>
      </c:layout>
      <c:overlay val="0"/>
      <c:txPr>
        <a:bodyPr/>
        <a:lstStyle/>
        <a:p>
          <a:pPr>
            <a:defRPr sz="1200">
              <a:latin typeface="Source Sans Pro Regular" panose="020B0503030403020204" pitchFamily="34" charset="0"/>
              <a:ea typeface="Source Sans Pro Regular" panose="020B0503030403020204" pitchFamily="34" charset="0"/>
            </a:defRPr>
          </a:pPr>
          <a:endParaRPr lang="nb-NO"/>
        </a:p>
      </c:txPr>
    </c:legend>
    <c:plotVisOnly val="1"/>
    <c:dispBlanksAs val="gap"/>
    <c:showDLblsOverMax val="0"/>
  </c:chart>
  <c:spPr>
    <a:noFill/>
    <a:ln>
      <a:noFill/>
    </a:ln>
  </c:spPr>
  <c:txPr>
    <a:bodyPr/>
    <a:lstStyle/>
    <a:p>
      <a:pPr>
        <a:defRPr sz="700"/>
      </a:pPr>
      <a:endParaRPr lang="nb-NO"/>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DE294989-C8A2-9944-B33A-3805D20645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3204462-82F8-1E4C-A77A-3BDFFD8B1F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A49B6B-994D-4945-85D1-5A2C271B2AC5}" type="datetimeFigureOut">
              <a:rPr lang="nb-NO" smtClean="0"/>
              <a:t>20.04.2023</a:t>
            </a:fld>
            <a:endParaRPr lang="nb-NO"/>
          </a:p>
        </p:txBody>
      </p:sp>
      <p:sp>
        <p:nvSpPr>
          <p:cNvPr id="4" name="Plassholder for bunntekst 3">
            <a:extLst>
              <a:ext uri="{FF2B5EF4-FFF2-40B4-BE49-F238E27FC236}">
                <a16:creationId xmlns:a16="http://schemas.microsoft.com/office/drawing/2014/main" id="{6ADFCA9A-C100-8244-9316-7D3FFF5992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6EA18EF3-140A-8D4B-BADF-31442AA2CE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9FA841-02E7-974F-9C83-CA4B8F6E8647}" type="slidenum">
              <a:rPr lang="nb-NO" smtClean="0"/>
              <a:t>‹#›</a:t>
            </a:fld>
            <a:endParaRPr lang="nb-NO"/>
          </a:p>
        </p:txBody>
      </p:sp>
    </p:spTree>
    <p:extLst>
      <p:ext uri="{BB962C8B-B14F-4D97-AF65-F5344CB8AC3E}">
        <p14:creationId xmlns:p14="http://schemas.microsoft.com/office/powerpoint/2010/main" val="38673153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3T07:42:35.566"/>
    </inkml:context>
    <inkml:brush xml:id="br0">
      <inkml:brushProperty name="width" value="0.1" units="cm"/>
      <inkml:brushProperty name="height" value="0.1" units="cm"/>
      <inkml:brushProperty name="color" value="#E71224"/>
    </inkml:brush>
  </inkml:definitions>
  <inkml:trace contextRef="#ctx0" brushRef="#br0">34253 667 1071 0 0,'0'-2'416'0'0,"-1"0"7412"0"0,1-3-14455 0 0,0 0 6627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E2B5-7791-3245-BBAD-AD2762BAF4AE}" type="datetimeFigureOut">
              <a:rPr lang="nb-NO" smtClean="0"/>
              <a:t>20.04.2023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9261-7C90-3B4D-AB9A-060167C752FD}" type="slidenum">
              <a:rPr lang="nb-NO" smtClean="0"/>
              <a:t>‹#›</a:t>
            </a:fld>
            <a:endParaRPr lang="nb-NO"/>
          </a:p>
        </p:txBody>
      </p:sp>
    </p:spTree>
    <p:extLst>
      <p:ext uri="{BB962C8B-B14F-4D97-AF65-F5344CB8AC3E}">
        <p14:creationId xmlns:p14="http://schemas.microsoft.com/office/powerpoint/2010/main" val="341525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1</a:t>
            </a:fld>
            <a:endParaRPr lang="nb-NO" dirty="0"/>
          </a:p>
        </p:txBody>
      </p:sp>
    </p:spTree>
    <p:extLst>
      <p:ext uri="{BB962C8B-B14F-4D97-AF65-F5344CB8AC3E}">
        <p14:creationId xmlns:p14="http://schemas.microsoft.com/office/powerpoint/2010/main" val="261217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CC18E59-8AC9-4489-9C6B-5CE063B3A250}" type="slidenum">
              <a:rPr lang="nb-NO" smtClean="0"/>
              <a:t>2</a:t>
            </a:fld>
            <a:endParaRPr lang="nb-NO" dirty="0"/>
          </a:p>
        </p:txBody>
      </p:sp>
    </p:spTree>
    <p:extLst>
      <p:ext uri="{BB962C8B-B14F-4D97-AF65-F5344CB8AC3E}">
        <p14:creationId xmlns:p14="http://schemas.microsoft.com/office/powerpoint/2010/main" val="424917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5</a:t>
            </a:fld>
            <a:endParaRPr lang="nb-NO" dirty="0"/>
          </a:p>
        </p:txBody>
      </p:sp>
    </p:spTree>
    <p:extLst>
      <p:ext uri="{BB962C8B-B14F-4D97-AF65-F5344CB8AC3E}">
        <p14:creationId xmlns:p14="http://schemas.microsoft.com/office/powerpoint/2010/main" val="112099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12</a:t>
            </a:fld>
            <a:endParaRPr lang="nb-NO" dirty="0"/>
          </a:p>
        </p:txBody>
      </p:sp>
    </p:spTree>
    <p:extLst>
      <p:ext uri="{BB962C8B-B14F-4D97-AF65-F5344CB8AC3E}">
        <p14:creationId xmlns:p14="http://schemas.microsoft.com/office/powerpoint/2010/main" val="310584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15</a:t>
            </a:fld>
            <a:endParaRPr lang="nb-NO"/>
          </a:p>
        </p:txBody>
      </p:sp>
    </p:spTree>
    <p:extLst>
      <p:ext uri="{BB962C8B-B14F-4D97-AF65-F5344CB8AC3E}">
        <p14:creationId xmlns:p14="http://schemas.microsoft.com/office/powerpoint/2010/main" val="197755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24</a:t>
            </a:fld>
            <a:endParaRPr lang="nb-NO"/>
          </a:p>
        </p:txBody>
      </p:sp>
    </p:spTree>
    <p:extLst>
      <p:ext uri="{BB962C8B-B14F-4D97-AF65-F5344CB8AC3E}">
        <p14:creationId xmlns:p14="http://schemas.microsoft.com/office/powerpoint/2010/main" val="3925580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8.jp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Oransje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dirty="0"/>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4792"/>
            <a:ext cx="6096000" cy="343320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5" name="Logo_Nynorsk" hidden="1">
            <a:extLst>
              <a:ext uri="{FF2B5EF4-FFF2-40B4-BE49-F238E27FC236}">
                <a16:creationId xmlns:a16="http://schemas.microsoft.com/office/drawing/2014/main" id="{C6D7F8BD-6789-4E89-BE10-AE6710FFB66C}"/>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7" name="Logo_Bokmal">
            <a:extLst>
              <a:ext uri="{FF2B5EF4-FFF2-40B4-BE49-F238E27FC236}">
                <a16:creationId xmlns:a16="http://schemas.microsoft.com/office/drawing/2014/main" id="{1B960393-DA95-45D4-BC0F-B0E1F85F6C90}"/>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0" name="Logo_Engelsk" hidden="1">
            <a:extLst>
              <a:ext uri="{FF2B5EF4-FFF2-40B4-BE49-F238E27FC236}">
                <a16:creationId xmlns:a16="http://schemas.microsoft.com/office/drawing/2014/main" id="{02C6777A-C9B1-49C7-A444-881FE1E3D91F}"/>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29793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nstr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6152302" y="1087518"/>
            <a:ext cx="5612863" cy="1668364"/>
          </a:xfrm>
        </p:spPr>
        <p:txBody>
          <a:bodyPr anchor="b"/>
          <a:lstStyle>
            <a:lvl1pPr>
              <a:lnSpc>
                <a:spcPct val="95000"/>
              </a:lnSpc>
              <a:defRPr sz="3251"/>
            </a:lvl1pPr>
          </a:lstStyle>
          <a:p>
            <a:r>
              <a:rPr lang="nb-NO"/>
              <a:t>Klikk for å redigere tittelstil</a:t>
            </a:r>
            <a:endParaRPr lang="en-US" dirty="0"/>
          </a:p>
        </p:txBody>
      </p:sp>
      <p:sp>
        <p:nvSpPr>
          <p:cNvPr id="3" name="Content Placeholder 2"/>
          <p:cNvSpPr>
            <a:spLocks noGrp="1"/>
          </p:cNvSpPr>
          <p:nvPr>
            <p:ph sz="half" idx="1"/>
          </p:nvPr>
        </p:nvSpPr>
        <p:spPr>
          <a:xfrm>
            <a:off x="6152302" y="3085910"/>
            <a:ext cx="5612862"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197919" y="184172"/>
            <a:ext cx="5276837" cy="5994922"/>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113889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tre bilder">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dirty="0"/>
          </a:p>
        </p:txBody>
      </p:sp>
      <p:sp>
        <p:nvSpPr>
          <p:cNvPr id="3" name="Content Placeholder 2"/>
          <p:cNvSpPr>
            <a:spLocks noGrp="1"/>
          </p:cNvSpPr>
          <p:nvPr>
            <p:ph sz="half" idx="1"/>
          </p:nvPr>
        </p:nvSpPr>
        <p:spPr>
          <a:xfrm>
            <a:off x="838201" y="3356998"/>
            <a:ext cx="4752166" cy="2529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15999" y="185759"/>
            <a:ext cx="2577492" cy="2582475"/>
          </a:xfrm>
          <a:prstGeom prst="roundRect">
            <a:avLst>
              <a:gd name="adj" fmla="val 3114"/>
            </a:avLst>
          </a:prstGeom>
          <a:solidFill>
            <a:schemeClr val="accent5"/>
          </a:solidFill>
        </p:spPr>
        <p:txBody>
          <a:bodyPr/>
          <a:lstStyle/>
          <a:p>
            <a:r>
              <a:rPr lang="nb-NO"/>
              <a:t>Klikk på ikonet for å legge til et bilde</a:t>
            </a:r>
            <a:endParaRPr lang="en-US"/>
          </a:p>
        </p:txBody>
      </p:sp>
      <p:sp>
        <p:nvSpPr>
          <p:cNvPr id="7" name="Picture Placeholder 10">
            <a:extLst>
              <a:ext uri="{FF2B5EF4-FFF2-40B4-BE49-F238E27FC236}">
                <a16:creationId xmlns:a16="http://schemas.microsoft.com/office/drawing/2014/main" id="{A1A5E924-DB52-4919-9B8D-29211FEAE233}"/>
              </a:ext>
            </a:extLst>
          </p:cNvPr>
          <p:cNvSpPr>
            <a:spLocks noGrp="1"/>
          </p:cNvSpPr>
          <p:nvPr>
            <p:ph type="pic" sz="quarter" idx="11"/>
          </p:nvPr>
        </p:nvSpPr>
        <p:spPr>
          <a:xfrm>
            <a:off x="9425421" y="185759"/>
            <a:ext cx="2577492" cy="2582475"/>
          </a:xfrm>
          <a:prstGeom prst="roundRect">
            <a:avLst>
              <a:gd name="adj" fmla="val 3114"/>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C72CF113-B192-4EB9-874A-3F1DDCAFB5E0}"/>
              </a:ext>
            </a:extLst>
          </p:cNvPr>
          <p:cNvSpPr>
            <a:spLocks noGrp="1"/>
          </p:cNvSpPr>
          <p:nvPr>
            <p:ph type="pic" sz="quarter" idx="12"/>
          </p:nvPr>
        </p:nvSpPr>
        <p:spPr>
          <a:xfrm>
            <a:off x="6719175" y="2886409"/>
            <a:ext cx="5283888" cy="3781863"/>
          </a:xfrm>
          <a:prstGeom prst="roundRect">
            <a:avLst>
              <a:gd name="adj" fmla="val 1954"/>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18821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og logobilde">
    <p:bg>
      <p:bgPr>
        <a:solidFill>
          <a:schemeClr val="l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BBBFB3F-FDE3-4B10-AD54-19A9112C9593}"/>
              </a:ext>
            </a:extLst>
          </p:cNvPr>
          <p:cNvSpPr>
            <a:spLocks noGrp="1"/>
          </p:cNvSpPr>
          <p:nvPr>
            <p:ph type="pic" sz="quarter" idx="10"/>
          </p:nvPr>
        </p:nvSpPr>
        <p:spPr>
          <a:xfrm>
            <a:off x="0" y="0"/>
            <a:ext cx="7691009" cy="6858000"/>
          </a:xfrm>
          <a:custGeom>
            <a:avLst/>
            <a:gdLst>
              <a:gd name="connsiteX0" fmla="*/ 1894280 w 15380016"/>
              <a:gd name="connsiteY0" fmla="*/ 9263574 h 13714413"/>
              <a:gd name="connsiteX1" fmla="*/ 5494408 w 15380016"/>
              <a:gd name="connsiteY1" fmla="*/ 9263574 h 13714413"/>
              <a:gd name="connsiteX2" fmla="*/ 6095060 w 15380016"/>
              <a:gd name="connsiteY2" fmla="*/ 9865481 h 13714413"/>
              <a:gd name="connsiteX3" fmla="*/ 6095060 w 15380016"/>
              <a:gd name="connsiteY3" fmla="*/ 13474405 h 13714413"/>
              <a:gd name="connsiteX4" fmla="*/ 6047684 w 15380016"/>
              <a:gd name="connsiteY4" fmla="*/ 13708406 h 13714413"/>
              <a:gd name="connsiteX5" fmla="*/ 6044420 w 15380016"/>
              <a:gd name="connsiteY5" fmla="*/ 13714413 h 13714413"/>
              <a:gd name="connsiteX6" fmla="*/ 1344560 w 15380016"/>
              <a:gd name="connsiteY6" fmla="*/ 13714413 h 13714413"/>
              <a:gd name="connsiteX7" fmla="*/ 1341008 w 15380016"/>
              <a:gd name="connsiteY7" fmla="*/ 13707876 h 13714413"/>
              <a:gd name="connsiteX8" fmla="*/ 1293632 w 15380016"/>
              <a:gd name="connsiteY8" fmla="*/ 13474405 h 13714413"/>
              <a:gd name="connsiteX9" fmla="*/ 1293632 w 15380016"/>
              <a:gd name="connsiteY9" fmla="*/ 9865481 h 13714413"/>
              <a:gd name="connsiteX10" fmla="*/ 1894280 w 15380016"/>
              <a:gd name="connsiteY10" fmla="*/ 9263574 h 13714413"/>
              <a:gd name="connsiteX11" fmla="*/ 0 w 15380016"/>
              <a:gd name="connsiteY11" fmla="*/ 4450837 h 13714413"/>
              <a:gd name="connsiteX12" fmla="*/ 698008 w 15380016"/>
              <a:gd name="connsiteY12" fmla="*/ 4450837 h 13714413"/>
              <a:gd name="connsiteX13" fmla="*/ 1298656 w 15380016"/>
              <a:gd name="connsiteY13" fmla="*/ 5052743 h 13714413"/>
              <a:gd name="connsiteX14" fmla="*/ 1298656 w 15380016"/>
              <a:gd name="connsiteY14" fmla="*/ 8661668 h 13714413"/>
              <a:gd name="connsiteX15" fmla="*/ 699264 w 15380016"/>
              <a:gd name="connsiteY15" fmla="*/ 9263574 h 13714413"/>
              <a:gd name="connsiteX16" fmla="*/ 0 w 15380016"/>
              <a:gd name="connsiteY16" fmla="*/ 9263574 h 13714413"/>
              <a:gd name="connsiteX17" fmla="*/ 10052844 w 15380016"/>
              <a:gd name="connsiteY17" fmla="*/ 0 h 13714413"/>
              <a:gd name="connsiteX18" fmla="*/ 15379960 w 15380016"/>
              <a:gd name="connsiteY18" fmla="*/ 0 h 13714413"/>
              <a:gd name="connsiteX19" fmla="*/ 15378324 w 15380016"/>
              <a:gd name="connsiteY19" fmla="*/ 3689 h 13714413"/>
              <a:gd name="connsiteX20" fmla="*/ 15312144 w 15380016"/>
              <a:gd name="connsiteY20" fmla="*/ 95498 h 13714413"/>
              <a:gd name="connsiteX21" fmla="*/ 9941480 w 15380016"/>
              <a:gd name="connsiteY21" fmla="*/ 6399807 h 13714413"/>
              <a:gd name="connsiteX22" fmla="*/ 9941480 w 15380016"/>
              <a:gd name="connsiteY22" fmla="*/ 7314605 h 13714413"/>
              <a:gd name="connsiteX23" fmla="*/ 15312144 w 15380016"/>
              <a:gd name="connsiteY23" fmla="*/ 13618913 h 13714413"/>
              <a:gd name="connsiteX24" fmla="*/ 15378376 w 15380016"/>
              <a:gd name="connsiteY24" fmla="*/ 13710723 h 13714413"/>
              <a:gd name="connsiteX25" fmla="*/ 15380016 w 15380016"/>
              <a:gd name="connsiteY25" fmla="*/ 13714413 h 13714413"/>
              <a:gd name="connsiteX26" fmla="*/ 10052848 w 15380016"/>
              <a:gd name="connsiteY26" fmla="*/ 13714413 h 13714413"/>
              <a:gd name="connsiteX27" fmla="*/ 9962840 w 15380016"/>
              <a:gd name="connsiteY27" fmla="*/ 13626452 h 13714413"/>
              <a:gd name="connsiteX28" fmla="*/ 6490884 w 15380016"/>
              <a:gd name="connsiteY28" fmla="*/ 9712177 h 13714413"/>
              <a:gd name="connsiteX29" fmla="*/ 6092544 w 15380016"/>
              <a:gd name="connsiteY29" fmla="*/ 8661668 h 13714413"/>
              <a:gd name="connsiteX30" fmla="*/ 6092544 w 15380016"/>
              <a:gd name="connsiteY30" fmla="*/ 5052743 h 13714413"/>
              <a:gd name="connsiteX31" fmla="*/ 6490884 w 15380016"/>
              <a:gd name="connsiteY31" fmla="*/ 4002235 h 13714413"/>
              <a:gd name="connsiteX32" fmla="*/ 9962840 w 15380016"/>
              <a:gd name="connsiteY32" fmla="*/ 87958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80016" h="13714413">
                <a:moveTo>
                  <a:pt x="1894280" y="9263574"/>
                </a:moveTo>
                <a:lnTo>
                  <a:pt x="5494408" y="9263574"/>
                </a:lnTo>
                <a:cubicBezTo>
                  <a:pt x="5824892" y="9263574"/>
                  <a:pt x="6095060" y="9534997"/>
                  <a:pt x="6095060" y="9865481"/>
                </a:cubicBezTo>
                <a:lnTo>
                  <a:pt x="6095060" y="13474405"/>
                </a:lnTo>
                <a:cubicBezTo>
                  <a:pt x="6095060" y="13557340"/>
                  <a:pt x="6078176" y="13636427"/>
                  <a:pt x="6047684" y="13708406"/>
                </a:cubicBezTo>
                <a:lnTo>
                  <a:pt x="6044420" y="13714413"/>
                </a:lnTo>
                <a:lnTo>
                  <a:pt x="1344560" y="13714413"/>
                </a:lnTo>
                <a:lnTo>
                  <a:pt x="1341008" y="13707876"/>
                </a:lnTo>
                <a:cubicBezTo>
                  <a:pt x="1310516" y="13635956"/>
                  <a:pt x="1293632" y="13557026"/>
                  <a:pt x="1293632" y="13474405"/>
                </a:cubicBezTo>
                <a:lnTo>
                  <a:pt x="1293632" y="9865481"/>
                </a:lnTo>
                <a:cubicBezTo>
                  <a:pt x="1293632" y="9533741"/>
                  <a:pt x="1563800" y="9263574"/>
                  <a:pt x="1894280" y="9263574"/>
                </a:cubicBezTo>
                <a:close/>
                <a:moveTo>
                  <a:pt x="0" y="4450837"/>
                </a:moveTo>
                <a:lnTo>
                  <a:pt x="698008" y="4450837"/>
                </a:lnTo>
                <a:cubicBezTo>
                  <a:pt x="1028492" y="4450837"/>
                  <a:pt x="1298656" y="4722260"/>
                  <a:pt x="1298656" y="5052743"/>
                </a:cubicBezTo>
                <a:lnTo>
                  <a:pt x="1298656" y="8661668"/>
                </a:lnTo>
                <a:cubicBezTo>
                  <a:pt x="1298656" y="8993408"/>
                  <a:pt x="1028492" y="9263574"/>
                  <a:pt x="699264" y="9263574"/>
                </a:cubicBezTo>
                <a:lnTo>
                  <a:pt x="0" y="9263574"/>
                </a:lnTo>
                <a:close/>
                <a:moveTo>
                  <a:pt x="10052844" y="0"/>
                </a:moveTo>
                <a:lnTo>
                  <a:pt x="15379960" y="0"/>
                </a:lnTo>
                <a:lnTo>
                  <a:pt x="15378324" y="3689"/>
                </a:lnTo>
                <a:cubicBezTo>
                  <a:pt x="15361012" y="33376"/>
                  <a:pt x="15339004" y="64083"/>
                  <a:pt x="15312144" y="95498"/>
                </a:cubicBezTo>
                <a:lnTo>
                  <a:pt x="9941480" y="6399807"/>
                </a:lnTo>
                <a:cubicBezTo>
                  <a:pt x="9726600" y="6651125"/>
                  <a:pt x="9726600" y="7063287"/>
                  <a:pt x="9941480" y="7314605"/>
                </a:cubicBezTo>
                <a:lnTo>
                  <a:pt x="15312144" y="13618913"/>
                </a:lnTo>
                <a:cubicBezTo>
                  <a:pt x="15339004" y="13650328"/>
                  <a:pt x="15361032" y="13681036"/>
                  <a:pt x="15378376" y="13710723"/>
                </a:cubicBezTo>
                <a:lnTo>
                  <a:pt x="15380016" y="13714413"/>
                </a:lnTo>
                <a:lnTo>
                  <a:pt x="10052848" y="13714413"/>
                </a:lnTo>
                <a:lnTo>
                  <a:pt x="9962840" y="13626452"/>
                </a:lnTo>
                <a:lnTo>
                  <a:pt x="6490884" y="9712177"/>
                </a:lnTo>
                <a:cubicBezTo>
                  <a:pt x="6272240" y="9465885"/>
                  <a:pt x="6092544" y="8992151"/>
                  <a:pt x="6092544" y="8661668"/>
                </a:cubicBezTo>
                <a:lnTo>
                  <a:pt x="6092544" y="5052743"/>
                </a:lnTo>
                <a:cubicBezTo>
                  <a:pt x="6092544" y="4722260"/>
                  <a:pt x="6270984" y="4249783"/>
                  <a:pt x="6490884" y="4002235"/>
                </a:cubicBezTo>
                <a:lnTo>
                  <a:pt x="9962840" y="8795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nb-NO"/>
              <a:t>Klikk på ikonet for å legge til et bilde</a:t>
            </a:r>
            <a:endParaRPr lang="en-US" dirty="0"/>
          </a:p>
        </p:txBody>
      </p:sp>
      <p:sp>
        <p:nvSpPr>
          <p:cNvPr id="2" name="Title 1"/>
          <p:cNvSpPr>
            <a:spLocks noGrp="1"/>
          </p:cNvSpPr>
          <p:nvPr>
            <p:ph type="title"/>
          </p:nvPr>
        </p:nvSpPr>
        <p:spPr>
          <a:xfrm>
            <a:off x="7468872" y="963939"/>
            <a:ext cx="4049125" cy="2465061"/>
          </a:xfrm>
        </p:spPr>
        <p:txBody>
          <a:bodyPr anchor="b"/>
          <a:lstStyle>
            <a:lvl1pPr algn="l">
              <a:lnSpc>
                <a:spcPct val="95000"/>
              </a:lnSpc>
              <a:defRPr sz="3251">
                <a:solidFill>
                  <a:schemeClr val="tx1"/>
                </a:solidFill>
              </a:defRPr>
            </a:lvl1pPr>
          </a:lstStyle>
          <a:p>
            <a:r>
              <a:rPr lang="nb-NO"/>
              <a:t>Klikk for å redigere tittelstil</a:t>
            </a:r>
            <a:endParaRPr lang="en-US" dirty="0"/>
          </a:p>
        </p:txBody>
      </p:sp>
      <p:sp>
        <p:nvSpPr>
          <p:cNvPr id="8" name="Content Placeholder 7">
            <a:extLst>
              <a:ext uri="{FF2B5EF4-FFF2-40B4-BE49-F238E27FC236}">
                <a16:creationId xmlns:a16="http://schemas.microsoft.com/office/drawing/2014/main" id="{FB035165-5EF3-45B7-A027-E8EFB411BA10}"/>
              </a:ext>
            </a:extLst>
          </p:cNvPr>
          <p:cNvSpPr>
            <a:spLocks noGrp="1"/>
          </p:cNvSpPr>
          <p:nvPr>
            <p:ph sz="quarter" idx="11"/>
          </p:nvPr>
        </p:nvSpPr>
        <p:spPr>
          <a:xfrm>
            <a:off x="7468573" y="3743758"/>
            <a:ext cx="4049446" cy="195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Logo_Nynorsk" hidden="1">
            <a:extLst>
              <a:ext uri="{FF2B5EF4-FFF2-40B4-BE49-F238E27FC236}">
                <a16:creationId xmlns:a16="http://schemas.microsoft.com/office/drawing/2014/main" id="{F6E08FB2-7589-46A4-8362-08DF78F71001}"/>
              </a:ext>
            </a:extLst>
          </p:cNvPr>
          <p:cNvPicPr>
            <a:picLocks noChangeAspect="1"/>
          </p:cNvPicPr>
          <p:nvPr userDrawn="1"/>
        </p:nvPicPr>
        <p:blipFill>
          <a:blip r:embed="rId3"/>
          <a:stretch>
            <a:fillRect/>
          </a:stretch>
        </p:blipFill>
        <p:spPr>
          <a:xfrm>
            <a:off x="378047" y="378047"/>
            <a:ext cx="2446846" cy="331212"/>
          </a:xfrm>
          <a:prstGeom prst="rect">
            <a:avLst/>
          </a:prstGeom>
        </p:spPr>
      </p:pic>
      <p:pic>
        <p:nvPicPr>
          <p:cNvPr id="11" name="Logo_Bokmal">
            <a:extLst>
              <a:ext uri="{FF2B5EF4-FFF2-40B4-BE49-F238E27FC236}">
                <a16:creationId xmlns:a16="http://schemas.microsoft.com/office/drawing/2014/main" id="{EF67A77F-7F81-4373-BEBF-69EFF64A0352}"/>
              </a:ext>
            </a:extLst>
          </p:cNvPr>
          <p:cNvPicPr>
            <a:picLocks noChangeAspect="1"/>
          </p:cNvPicPr>
          <p:nvPr userDrawn="1"/>
        </p:nvPicPr>
        <p:blipFill>
          <a:blip r:embed="rId4"/>
          <a:stretch>
            <a:fillRect/>
          </a:stretch>
        </p:blipFill>
        <p:spPr>
          <a:xfrm>
            <a:off x="378047" y="378047"/>
            <a:ext cx="2446846" cy="332658"/>
          </a:xfrm>
          <a:prstGeom prst="rect">
            <a:avLst/>
          </a:prstGeom>
        </p:spPr>
      </p:pic>
      <p:pic>
        <p:nvPicPr>
          <p:cNvPr id="12" name="Logo_Engelsk" hidden="1">
            <a:extLst>
              <a:ext uri="{FF2B5EF4-FFF2-40B4-BE49-F238E27FC236}">
                <a16:creationId xmlns:a16="http://schemas.microsoft.com/office/drawing/2014/main" id="{EBF61FD3-F50C-4D36-8772-1CE9B9773A06}"/>
              </a:ext>
            </a:extLst>
          </p:cNvPr>
          <p:cNvPicPr>
            <a:picLocks noChangeAspect="1"/>
          </p:cNvPicPr>
          <p:nvPr userDrawn="1"/>
        </p:nvPicPr>
        <p:blipFill>
          <a:blip r:embed="rId5"/>
          <a:stretch>
            <a:fillRect/>
          </a:stretch>
        </p:blipFill>
        <p:spPr>
          <a:xfrm>
            <a:off x="378047" y="378047"/>
            <a:ext cx="2446846" cy="329717"/>
          </a:xfrm>
          <a:prstGeom prst="rect">
            <a:avLst/>
          </a:prstGeom>
        </p:spPr>
      </p:pic>
    </p:spTree>
    <p:extLst>
      <p:ext uri="{BB962C8B-B14F-4D97-AF65-F5344CB8AC3E}">
        <p14:creationId xmlns:p14="http://schemas.microsoft.com/office/powerpoint/2010/main" val="321854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killeark Oransje">
    <p:bg>
      <p:bgPr>
        <a:solidFill>
          <a:schemeClr val="accent3"/>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7895AB-85D8-47A8-B827-39BB2BC375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dirty="0"/>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00</a:t>
            </a:r>
          </a:p>
        </p:txBody>
      </p:sp>
    </p:spTree>
    <p:extLst>
      <p:ext uri="{BB962C8B-B14F-4D97-AF65-F5344CB8AC3E}">
        <p14:creationId xmlns:p14="http://schemas.microsoft.com/office/powerpoint/2010/main" val="350177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ikk og tekst">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854227" y="1618922"/>
            <a:ext cx="5128722" cy="3422821"/>
          </a:xfrm>
        </p:spPr>
        <p:txBody>
          <a:bodyPr/>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149312"/>
          </a:xfrm>
        </p:spPr>
        <p:txBody>
          <a:bodyPr lIns="0" tIns="0" rIns="0" bIns="0" anchor="b"/>
          <a:lstStyle>
            <a:lvl1pPr algn="l">
              <a:lnSpc>
                <a:spcPct val="95000"/>
              </a:lnSpc>
              <a:defRPr sz="3251"/>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053115"/>
            <a:ext cx="3806976" cy="19886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76891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 Grå">
    <p:bg>
      <p:bgPr>
        <a:solidFill>
          <a:srgbClr val="E3E4E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208807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killeark Blå">
    <p:bg>
      <p:bgPr>
        <a:solidFill>
          <a:schemeClr val="accent2"/>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6B7C253-D494-425F-8E12-1FBF9BD57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00</a:t>
            </a:r>
          </a:p>
        </p:txBody>
      </p:sp>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274336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helsidebil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81226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på helsidebil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solidFill>
                  <a:schemeClr val="bg1"/>
                </a:solidFill>
              </a:defRPr>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080198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å helsidebilde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89735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agenta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dirty="0"/>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9000"/>
            <a:ext cx="6096000"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13" name="Logo_Nynorsk" hidden="1">
            <a:extLst>
              <a:ext uri="{FF2B5EF4-FFF2-40B4-BE49-F238E27FC236}">
                <a16:creationId xmlns:a16="http://schemas.microsoft.com/office/drawing/2014/main" id="{77011D5C-36FC-4882-8EDF-E39B9B5F25A9}"/>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14" name="Logo_Bokmal">
            <a:extLst>
              <a:ext uri="{FF2B5EF4-FFF2-40B4-BE49-F238E27FC236}">
                <a16:creationId xmlns:a16="http://schemas.microsoft.com/office/drawing/2014/main" id="{87AABA1F-77AF-4C1E-89DD-A4B3CD6021E3}"/>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5" name="Logo_Engelsk" hidden="1">
            <a:extLst>
              <a:ext uri="{FF2B5EF4-FFF2-40B4-BE49-F238E27FC236}">
                <a16:creationId xmlns:a16="http://schemas.microsoft.com/office/drawing/2014/main" id="{51D39E2D-1677-4DA8-9B54-BA796A065492}"/>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377484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killeark Lys oransje">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B99C163-094C-40E5-8AEE-D2FCABF6EA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accent4"/>
                </a:solidFill>
              </a:defRPr>
            </a:lvl1pPr>
          </a:lstStyle>
          <a:p>
            <a:r>
              <a:rPr lang="nb-NO"/>
              <a:t>Klikk for å redigere tittelstil</a:t>
            </a:r>
            <a:endParaRPr lang="en-US" dirty="0"/>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00</a:t>
            </a:r>
          </a:p>
        </p:txBody>
      </p:sp>
    </p:spTree>
    <p:extLst>
      <p:ext uri="{BB962C8B-B14F-4D97-AF65-F5344CB8AC3E}">
        <p14:creationId xmlns:p14="http://schemas.microsoft.com/office/powerpoint/2010/main" val="347019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grafikk kun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8D6F1E-B931-4AF4-8189-9ACF9920D3AD}"/>
              </a:ext>
            </a:extLst>
          </p:cNvPr>
          <p:cNvSpPr>
            <a:spLocks noGrp="1"/>
          </p:cNvSpPr>
          <p:nvPr>
            <p:ph type="title"/>
          </p:nvPr>
        </p:nvSpPr>
        <p:spPr>
          <a:xfrm>
            <a:off x="3030835" y="1148518"/>
            <a:ext cx="6130330" cy="1193120"/>
          </a:xfrm>
        </p:spPr>
        <p:txBody>
          <a:bodyPr lIns="0" tIns="0" rIns="0" bIns="0" anchor="b"/>
          <a:lstStyle>
            <a:lvl1pPr algn="ctr">
              <a:defRPr sz="3001"/>
            </a:lvl1pPr>
          </a:lstStyle>
          <a:p>
            <a:r>
              <a:rPr lang="nb-NO"/>
              <a:t>Klikk for å redigere tittelstil</a:t>
            </a:r>
            <a:endParaRPr lang="en-US" dirty="0"/>
          </a:p>
        </p:txBody>
      </p:sp>
      <p:sp>
        <p:nvSpPr>
          <p:cNvPr id="9" name="Text Placeholder 8">
            <a:extLst>
              <a:ext uri="{FF2B5EF4-FFF2-40B4-BE49-F238E27FC236}">
                <a16:creationId xmlns:a16="http://schemas.microsoft.com/office/drawing/2014/main" id="{FCC00B02-8BEA-417A-B643-A932EB640A71}"/>
              </a:ext>
            </a:extLst>
          </p:cNvPr>
          <p:cNvSpPr>
            <a:spLocks noGrp="1"/>
          </p:cNvSpPr>
          <p:nvPr>
            <p:ph type="body" sz="quarter" idx="10"/>
          </p:nvPr>
        </p:nvSpPr>
        <p:spPr>
          <a:xfrm>
            <a:off x="3030835" y="4414787"/>
            <a:ext cx="6130330" cy="1294695"/>
          </a:xfrm>
          <a:prstGeom prst="rect">
            <a:avLst/>
          </a:prstGeom>
        </p:spPr>
        <p:txBody>
          <a:bodyPr lIns="0" tIns="0" rIns="0" bIns="0"/>
          <a:lstStyle>
            <a:lvl1pPr marL="0" indent="0" algn="ctr">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11" name="Text Placeholder 10">
            <a:extLst>
              <a:ext uri="{FF2B5EF4-FFF2-40B4-BE49-F238E27FC236}">
                <a16:creationId xmlns:a16="http://schemas.microsoft.com/office/drawing/2014/main" id="{2753CFD7-34EE-4B87-9476-EE8CA7418DEB}"/>
              </a:ext>
            </a:extLst>
          </p:cNvPr>
          <p:cNvSpPr>
            <a:spLocks noGrp="1"/>
          </p:cNvSpPr>
          <p:nvPr>
            <p:ph type="body" sz="quarter" idx="11" hasCustomPrompt="1"/>
          </p:nvPr>
        </p:nvSpPr>
        <p:spPr>
          <a:xfrm>
            <a:off x="3030835" y="2341638"/>
            <a:ext cx="6130331" cy="2073149"/>
          </a:xfrm>
        </p:spPr>
        <p:txBody>
          <a:bodyPr anchor="t"/>
          <a:lstStyle>
            <a:lvl1pPr marL="0" indent="0" algn="ctr">
              <a:buNone/>
              <a:defRPr sz="11102">
                <a:solidFill>
                  <a:schemeClr val="accent1"/>
                </a:solidFill>
                <a:latin typeface="+mj-lt"/>
              </a:defRPr>
            </a:lvl1pPr>
          </a:lstStyle>
          <a:p>
            <a:pPr lvl="0"/>
            <a:r>
              <a:rPr lang="nb-NO" sz="11102" dirty="0">
                <a:latin typeface="+mj-lt"/>
              </a:rPr>
              <a:t>00 %</a:t>
            </a:r>
            <a:endParaRPr lang="en-US" dirty="0"/>
          </a:p>
        </p:txBody>
      </p:sp>
    </p:spTree>
    <p:extLst>
      <p:ext uri="{BB962C8B-B14F-4D97-AF65-F5344CB8AC3E}">
        <p14:creationId xmlns:p14="http://schemas.microsoft.com/office/powerpoint/2010/main" val="201381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fografikk m ikon Magenta">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14" name="Title 1">
            <a:extLst>
              <a:ext uri="{FF2B5EF4-FFF2-40B4-BE49-F238E27FC236}">
                <a16:creationId xmlns:a16="http://schemas.microsoft.com/office/drawing/2014/main" id="{21F3D8E8-3DD2-4E65-89DE-97440FE0CA82}"/>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dirty="0"/>
          </a:p>
        </p:txBody>
      </p:sp>
      <p:sp>
        <p:nvSpPr>
          <p:cNvPr id="15" name="Text Placeholder 8">
            <a:extLst>
              <a:ext uri="{FF2B5EF4-FFF2-40B4-BE49-F238E27FC236}">
                <a16:creationId xmlns:a16="http://schemas.microsoft.com/office/drawing/2014/main" id="{3AF40953-A05E-4713-917A-05D0E58A1FD5}"/>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8" name="Text Placeholder 10">
            <a:extLst>
              <a:ext uri="{FF2B5EF4-FFF2-40B4-BE49-F238E27FC236}">
                <a16:creationId xmlns:a16="http://schemas.microsoft.com/office/drawing/2014/main" id="{2C4D4F10-9AFF-4572-9A82-7FD5B950A120}"/>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bg1"/>
                </a:solidFill>
                <a:latin typeface="+mj-lt"/>
              </a:defRPr>
            </a:lvl1pPr>
          </a:lstStyle>
          <a:p>
            <a:pPr lvl="0"/>
            <a:r>
              <a:rPr lang="nb-NO" sz="11102" dirty="0">
                <a:latin typeface="+mj-lt"/>
              </a:rPr>
              <a:t>00 00</a:t>
            </a:r>
            <a:endParaRPr lang="en-US" dirty="0"/>
          </a:p>
        </p:txBody>
      </p:sp>
      <p:pic>
        <p:nvPicPr>
          <p:cNvPr id="4" name="Logo_Engelsk" descr="Et bilde som inneholder tekst&#10;&#10;Automatisk generert beskrivelse" hidden="1">
            <a:extLst>
              <a:ext uri="{FF2B5EF4-FFF2-40B4-BE49-F238E27FC236}">
                <a16:creationId xmlns:a16="http://schemas.microsoft.com/office/drawing/2014/main" id="{DED655EF-014B-4F89-B3F4-D61EB3ED3AAA}"/>
              </a:ext>
            </a:extLst>
          </p:cNvPr>
          <p:cNvPicPr>
            <a:picLocks noChangeAspect="1"/>
          </p:cNvPicPr>
          <p:nvPr userDrawn="1"/>
        </p:nvPicPr>
        <p:blipFill>
          <a:blip r:embed="rId2"/>
          <a:stretch>
            <a:fillRect/>
          </a:stretch>
        </p:blipFill>
        <p:spPr>
          <a:xfrm>
            <a:off x="378047" y="6300788"/>
            <a:ext cx="2457852" cy="331200"/>
          </a:xfrm>
          <a:prstGeom prst="rect">
            <a:avLst/>
          </a:prstGeom>
        </p:spPr>
      </p:pic>
      <p:pic>
        <p:nvPicPr>
          <p:cNvPr id="9" name="Logo_Nynorsk" descr="Et bilde som inneholder tekst&#10;&#10;Automatisk generert beskrivelse" hidden="1">
            <a:extLst>
              <a:ext uri="{FF2B5EF4-FFF2-40B4-BE49-F238E27FC236}">
                <a16:creationId xmlns:a16="http://schemas.microsoft.com/office/drawing/2014/main" id="{D9F4855C-ABB4-4A3C-8706-0C604B77566E}"/>
              </a:ext>
            </a:extLst>
          </p:cNvPr>
          <p:cNvPicPr>
            <a:picLocks noChangeAspect="1"/>
          </p:cNvPicPr>
          <p:nvPr userDrawn="1"/>
        </p:nvPicPr>
        <p:blipFill>
          <a:blip r:embed="rId3"/>
          <a:stretch>
            <a:fillRect/>
          </a:stretch>
        </p:blipFill>
        <p:spPr>
          <a:xfrm>
            <a:off x="378047" y="6300788"/>
            <a:ext cx="2446759" cy="331200"/>
          </a:xfrm>
          <a:prstGeom prst="rect">
            <a:avLst/>
          </a:prstGeom>
        </p:spPr>
      </p:pic>
      <p:pic>
        <p:nvPicPr>
          <p:cNvPr id="13" name="Logo_Bokmal" descr="Et bilde som inneholder tekst&#10;&#10;Automatisk generert beskrivelse">
            <a:extLst>
              <a:ext uri="{FF2B5EF4-FFF2-40B4-BE49-F238E27FC236}">
                <a16:creationId xmlns:a16="http://schemas.microsoft.com/office/drawing/2014/main" id="{872F05C6-215E-471C-B072-828613345DD0}"/>
              </a:ext>
            </a:extLst>
          </p:cNvPr>
          <p:cNvPicPr>
            <a:picLocks noChangeAspect="1"/>
          </p:cNvPicPr>
          <p:nvPr userDrawn="1"/>
        </p:nvPicPr>
        <p:blipFill>
          <a:blip r:embed="rId4"/>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1334475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fikk m ikon Hvit">
    <p:bg>
      <p:bgPr>
        <a:solidFill>
          <a:schemeClr val="l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8" name="Text Placeholder 10">
            <a:extLst>
              <a:ext uri="{FF2B5EF4-FFF2-40B4-BE49-F238E27FC236}">
                <a16:creationId xmlns:a16="http://schemas.microsoft.com/office/drawing/2014/main" id="{9A74BBCC-3F15-47E0-84F6-245B1F2A78D9}"/>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accent1"/>
                </a:solidFill>
                <a:latin typeface="+mj-lt"/>
              </a:defRPr>
            </a:lvl1pPr>
          </a:lstStyle>
          <a:p>
            <a:pPr lvl="0"/>
            <a:r>
              <a:rPr lang="nb-NO" sz="11102" dirty="0">
                <a:latin typeface="+mj-lt"/>
              </a:rPr>
              <a:t>00 00</a:t>
            </a:r>
            <a:endParaRPr lang="en-US" dirty="0"/>
          </a:p>
        </p:txBody>
      </p:sp>
      <p:sp>
        <p:nvSpPr>
          <p:cNvPr id="9" name="Title 1">
            <a:extLst>
              <a:ext uri="{FF2B5EF4-FFF2-40B4-BE49-F238E27FC236}">
                <a16:creationId xmlns:a16="http://schemas.microsoft.com/office/drawing/2014/main" id="{42378BCC-7B93-483B-A371-053968E682A0}"/>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dirty="0"/>
          </a:p>
        </p:txBody>
      </p:sp>
      <p:sp>
        <p:nvSpPr>
          <p:cNvPr id="11" name="Text Placeholder 8">
            <a:extLst>
              <a:ext uri="{FF2B5EF4-FFF2-40B4-BE49-F238E27FC236}">
                <a16:creationId xmlns:a16="http://schemas.microsoft.com/office/drawing/2014/main" id="{E9DB3CF9-C520-43A1-B535-2D795F81218C}"/>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Tree>
    <p:extLst>
      <p:ext uri="{BB962C8B-B14F-4D97-AF65-F5344CB8AC3E}">
        <p14:creationId xmlns:p14="http://schemas.microsoft.com/office/powerpoint/2010/main" val="3126113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killeark Lilla">
    <p:bg>
      <p:bgPr>
        <a:solidFill>
          <a:srgbClr val="9B3699"/>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3EA6D88-2375-4AB6-B864-3A3412B052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dirty="0"/>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00</a:t>
            </a:r>
          </a:p>
        </p:txBody>
      </p:sp>
    </p:spTree>
    <p:extLst>
      <p:ext uri="{BB962C8B-B14F-4D97-AF65-F5344CB8AC3E}">
        <p14:creationId xmlns:p14="http://schemas.microsoft.com/office/powerpoint/2010/main" val="3795604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m på TV">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46F970E-C338-4A18-8470-EA3B489978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96" t="596"/>
          <a:stretch/>
        </p:blipFill>
        <p:spPr>
          <a:xfrm>
            <a:off x="0" y="0"/>
            <a:ext cx="12192000" cy="6184718"/>
          </a:xfrm>
          <a:prstGeom prst="rect">
            <a:avLst/>
          </a:prstGeom>
        </p:spPr>
      </p:pic>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1149312"/>
            <a:ext cx="3355462" cy="1940681"/>
          </a:xfrm>
        </p:spPr>
        <p:txBody>
          <a:bodyPr lIns="0" tIns="0" rIns="0" bIns="0" anchor="b"/>
          <a:lstStyle>
            <a:lvl1pPr algn="l">
              <a:lnSpc>
                <a:spcPct val="95000"/>
              </a:lnSpc>
              <a:defRPr sz="3251"/>
            </a:lvl1pPr>
          </a:lstStyle>
          <a:p>
            <a:r>
              <a:rPr lang="nb-NO"/>
              <a:t>Klikk for å redigere tittelstil</a:t>
            </a:r>
            <a:endParaRPr lang="en-US" dirty="0"/>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1" y="3386143"/>
            <a:ext cx="3355462" cy="1988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Picture Placeholder 7">
            <a:extLst>
              <a:ext uri="{FF2B5EF4-FFF2-40B4-BE49-F238E27FC236}">
                <a16:creationId xmlns:a16="http://schemas.microsoft.com/office/drawing/2014/main" id="{A094CD37-2AD7-4704-B0CD-550F6BA8F905}"/>
              </a:ext>
            </a:extLst>
          </p:cNvPr>
          <p:cNvSpPr>
            <a:spLocks noGrp="1"/>
          </p:cNvSpPr>
          <p:nvPr>
            <p:ph type="pic" sz="quarter" idx="12"/>
          </p:nvPr>
        </p:nvSpPr>
        <p:spPr>
          <a:xfrm>
            <a:off x="4725015" y="1281261"/>
            <a:ext cx="6554053" cy="374852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a:p>
        </p:txBody>
      </p:sp>
    </p:spTree>
    <p:extLst>
      <p:ext uri="{BB962C8B-B14F-4D97-AF65-F5344CB8AC3E}">
        <p14:creationId xmlns:p14="http://schemas.microsoft.com/office/powerpoint/2010/main" val="2411073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tfallende fil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B93E19-FF3B-475E-9536-609C20EECD11}"/>
              </a:ext>
            </a:extLst>
          </p:cNvPr>
          <p:cNvSpPr>
            <a:spLocks noGrp="1"/>
          </p:cNvSpPr>
          <p:nvPr>
            <p:ph sz="quarter" idx="11"/>
          </p:nvPr>
        </p:nvSpPr>
        <p:spPr>
          <a:xfrm>
            <a:off x="0" y="0"/>
            <a:ext cx="12192000" cy="68579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898560"/>
            <a:ext cx="3985150" cy="2021958"/>
          </a:xfrm>
        </p:spPr>
        <p:txBody>
          <a:bodyPr lIns="0" tIns="0" rIns="0" bIns="0" anchor="t"/>
          <a:lstStyle>
            <a:lvl1pPr algn="l">
              <a:lnSpc>
                <a:spcPct val="95000"/>
              </a:lnSpc>
              <a:defRPr sz="3251"/>
            </a:lvl1pPr>
          </a:lstStyle>
          <a:p>
            <a:r>
              <a:rPr lang="nb-NO"/>
              <a:t>Klikk for å redigere tittelstil</a:t>
            </a:r>
            <a:endParaRPr lang="en-US" dirty="0"/>
          </a:p>
        </p:txBody>
      </p:sp>
    </p:spTree>
    <p:extLst>
      <p:ext uri="{BB962C8B-B14F-4D97-AF65-F5344CB8AC3E}">
        <p14:creationId xmlns:p14="http://schemas.microsoft.com/office/powerpoint/2010/main" val="119421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tat Hvit">
    <p:bg>
      <p:bgPr>
        <a:solidFill>
          <a:schemeClr val="l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4256400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killeark Grå">
    <p:bg>
      <p:bgPr>
        <a:solidFill>
          <a:schemeClr val="lt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DFE58BBF-0212-4054-A4FC-8C1C08F20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tx1"/>
                </a:solidFill>
              </a:defRPr>
            </a:lvl1pPr>
          </a:lstStyle>
          <a:p>
            <a:r>
              <a:rPr lang="nb-NO"/>
              <a:t>Klikk for å redigere tittelstil</a:t>
            </a:r>
            <a:endParaRPr lang="en-US" dirty="0"/>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00</a:t>
            </a:r>
          </a:p>
        </p:txBody>
      </p:sp>
    </p:spTree>
    <p:extLst>
      <p:ext uri="{BB962C8B-B14F-4D97-AF65-F5344CB8AC3E}">
        <p14:creationId xmlns:p14="http://schemas.microsoft.com/office/powerpoint/2010/main" val="200568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tat Magenta">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solidFill>
                  <a:schemeClr val="bg1"/>
                </a:solidFill>
              </a:defRPr>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solidFill>
                  <a:schemeClr val="bg1"/>
                </a:solidFill>
                <a:latin typeface="Poppins Medium" panose="00000600000000000000" pitchFamily="2" charset="0"/>
                <a:cs typeface="Poppins Medium" panose="00000600000000000000" pitchFamily="2" charset="0"/>
              </a:defRPr>
            </a:lvl1pPr>
          </a:lstStyle>
          <a:p>
            <a:pPr lvl="0"/>
            <a:r>
              <a:rPr lang="nb-NO"/>
              <a:t>Klikk for å redigere tekststiler i malen</a:t>
            </a:r>
          </a:p>
        </p:txBody>
      </p:sp>
      <p:pic>
        <p:nvPicPr>
          <p:cNvPr id="10" name="Logo_Engelsk" descr="Et bilde som inneholder tekst&#10;&#10;Automatisk generert beskrivelse" hidden="1">
            <a:extLst>
              <a:ext uri="{FF2B5EF4-FFF2-40B4-BE49-F238E27FC236}">
                <a16:creationId xmlns:a16="http://schemas.microsoft.com/office/drawing/2014/main" id="{6DCAF64A-43E3-47CF-949D-4CC71EF8852E}"/>
              </a:ext>
            </a:extLst>
          </p:cNvPr>
          <p:cNvPicPr>
            <a:picLocks noChangeAspect="1"/>
          </p:cNvPicPr>
          <p:nvPr userDrawn="1"/>
        </p:nvPicPr>
        <p:blipFill>
          <a:blip r:embed="rId4"/>
          <a:stretch>
            <a:fillRect/>
          </a:stretch>
        </p:blipFill>
        <p:spPr>
          <a:xfrm>
            <a:off x="378047" y="6300788"/>
            <a:ext cx="2457852" cy="331200"/>
          </a:xfrm>
          <a:prstGeom prst="rect">
            <a:avLst/>
          </a:prstGeom>
        </p:spPr>
      </p:pic>
      <p:pic>
        <p:nvPicPr>
          <p:cNvPr id="12" name="Logo_Nynorsk" descr="Et bilde som inneholder tekst&#10;&#10;Automatisk generert beskrivelse" hidden="1">
            <a:extLst>
              <a:ext uri="{FF2B5EF4-FFF2-40B4-BE49-F238E27FC236}">
                <a16:creationId xmlns:a16="http://schemas.microsoft.com/office/drawing/2014/main" id="{7832509F-8C84-4441-8E9C-7288EBC0B376}"/>
              </a:ext>
            </a:extLst>
          </p:cNvPr>
          <p:cNvPicPr>
            <a:picLocks noChangeAspect="1"/>
          </p:cNvPicPr>
          <p:nvPr userDrawn="1"/>
        </p:nvPicPr>
        <p:blipFill>
          <a:blip r:embed="rId5"/>
          <a:stretch>
            <a:fillRect/>
          </a:stretch>
        </p:blipFill>
        <p:spPr>
          <a:xfrm>
            <a:off x="378047" y="6300788"/>
            <a:ext cx="2446759" cy="331200"/>
          </a:xfrm>
          <a:prstGeom prst="rect">
            <a:avLst/>
          </a:prstGeom>
        </p:spPr>
      </p:pic>
      <p:pic>
        <p:nvPicPr>
          <p:cNvPr id="14" name="Logo_Bokmal" descr="Et bilde som inneholder tekst&#10;&#10;Automatisk generert beskrivelse">
            <a:extLst>
              <a:ext uri="{FF2B5EF4-FFF2-40B4-BE49-F238E27FC236}">
                <a16:creationId xmlns:a16="http://schemas.microsoft.com/office/drawing/2014/main" id="{4F920E7C-91F8-4F18-9249-D2076561D770}"/>
              </a:ext>
            </a:extLst>
          </p:cNvPr>
          <p:cNvPicPr>
            <a:picLocks noChangeAspect="1"/>
          </p:cNvPicPr>
          <p:nvPr userDrawn="1"/>
        </p:nvPicPr>
        <p:blipFill>
          <a:blip r:embed="rId6"/>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68012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Oransj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dirty="0"/>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1"/>
            <a:ext cx="7421671"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pic>
        <p:nvPicPr>
          <p:cNvPr id="6" name="Logo_Nynorsk" hidden="1">
            <a:extLst>
              <a:ext uri="{FF2B5EF4-FFF2-40B4-BE49-F238E27FC236}">
                <a16:creationId xmlns:a16="http://schemas.microsoft.com/office/drawing/2014/main" id="{C581CB95-18F3-4D4C-BA63-E401740C52A9}"/>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2" name="Logo_Bokmal">
            <a:extLst>
              <a:ext uri="{FF2B5EF4-FFF2-40B4-BE49-F238E27FC236}">
                <a16:creationId xmlns:a16="http://schemas.microsoft.com/office/drawing/2014/main" id="{52A18BDD-8A94-430D-BDE8-CCF241EEAC1E}"/>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81C8AFF1-1C2C-45FC-B0CA-7A469EC398AE}"/>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412220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chemeClr val="lt1"/>
        </a:solidFill>
        <a:effectLst/>
      </p:bgPr>
    </p:bg>
    <p:spTree>
      <p:nvGrpSpPr>
        <p:cNvPr id="1" name=""/>
        <p:cNvGrpSpPr/>
        <p:nvPr/>
      </p:nvGrpSpPr>
      <p:grpSpPr>
        <a:xfrm>
          <a:off x="0" y="0"/>
          <a:ext cx="0" cy="0"/>
          <a:chOff x="0" y="0"/>
          <a:chExt cx="0" cy="0"/>
        </a:xfrm>
      </p:grpSpPr>
      <p:pic>
        <p:nvPicPr>
          <p:cNvPr id="10" name="Picture 9" descr="Text, letter&#10;&#10;Description automatically generated" hidden="1">
            <a:extLst>
              <a:ext uri="{FF2B5EF4-FFF2-40B4-BE49-F238E27FC236}">
                <a16:creationId xmlns:a16="http://schemas.microsoft.com/office/drawing/2014/main" id="{8B82A6BD-8176-4922-BE14-3FC22CB90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9" name="Rectangle 8">
            <a:extLst>
              <a:ext uri="{FF2B5EF4-FFF2-40B4-BE49-F238E27FC236}">
                <a16:creationId xmlns:a16="http://schemas.microsoft.com/office/drawing/2014/main" id="{DC99E0B6-AF8F-49CD-8556-3FB8C9E3F0B2}"/>
              </a:ext>
            </a:extLst>
          </p:cNvPr>
          <p:cNvSpPr/>
          <p:nvPr userDrawn="1"/>
        </p:nvSpPr>
        <p:spPr>
          <a:xfrm>
            <a:off x="0" y="3429000"/>
            <a:ext cx="7835204" cy="3429000"/>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826430" y="4366052"/>
            <a:ext cx="5255054" cy="1924264"/>
          </a:xfrm>
        </p:spPr>
        <p:txBody>
          <a:bodyPr anchor="t">
            <a:normAutofit/>
          </a:bodyPr>
          <a:lstStyle>
            <a:lvl1pPr algn="l">
              <a:lnSpc>
                <a:spcPct val="93000"/>
              </a:lnSpc>
              <a:defRPr sz="3701">
                <a:solidFill>
                  <a:schemeClr val="tx1"/>
                </a:solidFill>
                <a:latin typeface="Poppins SemiBold" panose="00000700000000000000" pitchFamily="2" charset="0"/>
                <a:cs typeface="Poppins SemiBold" panose="00000700000000000000" pitchFamily="2" charset="0"/>
              </a:defRPr>
            </a:lvl1pPr>
          </a:lstStyle>
          <a:p>
            <a:r>
              <a:rPr lang="nb-NO"/>
              <a:t>Klikk for å redigere tittelstil</a:t>
            </a:r>
            <a:endParaRPr lang="en-US" dirty="0"/>
          </a:p>
        </p:txBody>
      </p:sp>
      <p:pic>
        <p:nvPicPr>
          <p:cNvPr id="7" name="Graphic 6">
            <a:extLst>
              <a:ext uri="{FF2B5EF4-FFF2-40B4-BE49-F238E27FC236}">
                <a16:creationId xmlns:a16="http://schemas.microsoft.com/office/drawing/2014/main" id="{85CDC50A-A131-4A6F-AF36-632B293F03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3667" t="1922" r="1055" b="2448"/>
          <a:stretch/>
        </p:blipFill>
        <p:spPr>
          <a:xfrm>
            <a:off x="7835204" y="0"/>
            <a:ext cx="4356796" cy="6857950"/>
          </a:xfrm>
          <a:prstGeom prst="rect">
            <a:avLst/>
          </a:prstGeom>
        </p:spPr>
      </p:pic>
      <p:pic>
        <p:nvPicPr>
          <p:cNvPr id="8" name="Logo_Bokmal" descr="Shape&#10;&#10;Description automatically generated with medium confidence">
            <a:extLst>
              <a:ext uri="{FF2B5EF4-FFF2-40B4-BE49-F238E27FC236}">
                <a16:creationId xmlns:a16="http://schemas.microsoft.com/office/drawing/2014/main" id="{6AD909EE-4710-4ABB-9692-6F31E651C3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6081" y="221443"/>
            <a:ext cx="4367732" cy="1733755"/>
          </a:xfrm>
          <a:prstGeom prst="rect">
            <a:avLst/>
          </a:prstGeom>
        </p:spPr>
      </p:pic>
      <p:pic>
        <p:nvPicPr>
          <p:cNvPr id="11" name="Logo_Engelsk" descr="A picture containing text&#10;&#10;Description automatically generated" hidden="1">
            <a:extLst>
              <a:ext uri="{FF2B5EF4-FFF2-40B4-BE49-F238E27FC236}">
                <a16:creationId xmlns:a16="http://schemas.microsoft.com/office/drawing/2014/main" id="{7747D126-5E3B-49C3-B681-DFFB5AF574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81" y="221443"/>
            <a:ext cx="5125059" cy="1733755"/>
          </a:xfrm>
          <a:prstGeom prst="rect">
            <a:avLst/>
          </a:prstGeom>
        </p:spPr>
      </p:pic>
      <p:pic>
        <p:nvPicPr>
          <p:cNvPr id="12" name="Logo_Nynorsk" hidden="1">
            <a:extLst>
              <a:ext uri="{FF2B5EF4-FFF2-40B4-BE49-F238E27FC236}">
                <a16:creationId xmlns:a16="http://schemas.microsoft.com/office/drawing/2014/main" id="{3782B21E-4C6E-40B1-9CAA-D6B2FBE2AD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6081" y="221444"/>
            <a:ext cx="4408217" cy="1733756"/>
          </a:xfrm>
          <a:prstGeom prst="rect">
            <a:avLst/>
          </a:prstGeom>
        </p:spPr>
      </p:pic>
    </p:spTree>
    <p:extLst>
      <p:ext uri="{BB962C8B-B14F-4D97-AF65-F5344CB8AC3E}">
        <p14:creationId xmlns:p14="http://schemas.microsoft.com/office/powerpoint/2010/main" val="79482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tel og innhold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a:t>Klikk for å legge til tekst</a:t>
            </a:r>
          </a:p>
          <a:p>
            <a:pPr lvl="1"/>
            <a:r>
              <a:rPr lang="nb-NO"/>
              <a:t>Andre nivå</a:t>
            </a:r>
          </a:p>
          <a:p>
            <a:pPr lvl="2"/>
            <a:r>
              <a:rPr lang="nb-NO"/>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endParaRPr lang="nb-NO"/>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r>
              <a:rPr lang="nb-NO"/>
              <a:t>Bunntekst</a:t>
            </a:r>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nb-NO"/>
              <a:t>Foto- / kildekreditering</a:t>
            </a:r>
          </a:p>
        </p:txBody>
      </p:sp>
    </p:spTree>
    <p:extLst>
      <p:ext uri="{BB962C8B-B14F-4D97-AF65-F5344CB8AC3E}">
        <p14:creationId xmlns:p14="http://schemas.microsoft.com/office/powerpoint/2010/main" val="402393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kst og høyrejustert bilde">
    <p:spTree>
      <p:nvGrpSpPr>
        <p:cNvPr id="1" name=""/>
        <p:cNvGrpSpPr/>
        <p:nvPr/>
      </p:nvGrpSpPr>
      <p:grpSpPr>
        <a:xfrm>
          <a:off x="0" y="0"/>
          <a:ext cx="0" cy="0"/>
          <a:chOff x="0" y="0"/>
          <a:chExt cx="0" cy="0"/>
        </a:xfrm>
      </p:grpSpPr>
      <p:sp>
        <p:nvSpPr>
          <p:cNvPr id="7" name="Plassholder for innhold 2">
            <a:extLst>
              <a:ext uri="{FF2B5EF4-FFF2-40B4-BE49-F238E27FC236}">
                <a16:creationId xmlns:a16="http://schemas.microsoft.com/office/drawing/2014/main" id="{39E488A1-A1C5-CA47-94E8-6CD9E306BD9B}"/>
              </a:ext>
            </a:extLst>
          </p:cNvPr>
          <p:cNvSpPr>
            <a:spLocks noGrp="1"/>
          </p:cNvSpPr>
          <p:nvPr>
            <p:ph idx="13"/>
          </p:nvPr>
        </p:nvSpPr>
        <p:spPr>
          <a:xfrm>
            <a:off x="6858000" y="0"/>
            <a:ext cx="5334000" cy="6858000"/>
          </a:xfrm>
          <a:noFill/>
        </p:spPr>
        <p:txBody>
          <a:bodyPr/>
          <a:lstStyle>
            <a:lvl1pPr>
              <a:buFontTx/>
              <a:buNone/>
              <a:defRPr b="0" i="0">
                <a:latin typeface="Source Sans Pro" panose="020B0503030403020204" pitchFamily="34" charset="0"/>
              </a:defRPr>
            </a:lvl1pPr>
            <a:lvl2pPr>
              <a:buFontTx/>
              <a:buNone/>
              <a:defRPr b="0" i="0">
                <a:latin typeface="Source Sans Pro" panose="020B0503030403020204" pitchFamily="34" charset="0"/>
              </a:defRPr>
            </a:lvl2pPr>
            <a:lvl3pPr>
              <a:buFontTx/>
              <a:buNone/>
              <a:defRPr b="0" i="0">
                <a:latin typeface="Source Sans Pro" panose="020B0503030403020204" pitchFamily="34" charset="0"/>
              </a:defRPr>
            </a:lvl3pPr>
            <a:lvl4pPr>
              <a:buFontTx/>
              <a:buNone/>
              <a:defRPr b="0" i="0">
                <a:latin typeface="Source Sans Pro" panose="020B0503030403020204" pitchFamily="34" charset="0"/>
              </a:defRPr>
            </a:lvl4pPr>
            <a:lvl5pPr>
              <a:buFontTx/>
              <a:buNone/>
              <a:defRPr b="0" i="0">
                <a:latin typeface="Source Sans Pro" panose="020B0503030403020204" pitchFamily="34" charset="0"/>
              </a:defRPr>
            </a:lvl5pPr>
          </a:lstStyle>
          <a:p>
            <a:pPr lvl="0"/>
            <a:r>
              <a:rPr lang="nb-NO"/>
              <a:t>Klikk for å redigere tekststiler i malen</a:t>
            </a:r>
          </a:p>
        </p:txBody>
      </p:sp>
      <p:sp>
        <p:nvSpPr>
          <p:cNvPr id="2" name="Tittel 1">
            <a:extLst>
              <a:ext uri="{FF2B5EF4-FFF2-40B4-BE49-F238E27FC236}">
                <a16:creationId xmlns:a16="http://schemas.microsoft.com/office/drawing/2014/main" id="{FCAAAF5B-AA0E-984E-A91B-6589FEC44B11}"/>
              </a:ext>
            </a:extLst>
          </p:cNvPr>
          <p:cNvSpPr>
            <a:spLocks noGrp="1"/>
          </p:cNvSpPr>
          <p:nvPr>
            <p:ph type="title" hasCustomPrompt="1"/>
          </p:nvPr>
        </p:nvSpPr>
        <p:spPr>
          <a:xfrm>
            <a:off x="903892" y="976014"/>
            <a:ext cx="4945578" cy="1824563"/>
          </a:xfrm>
          <a:prstGeom prst="rect">
            <a:avLst/>
          </a:prstGeom>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41BD7BEB-E2D6-D848-B407-4922220428AB}"/>
              </a:ext>
            </a:extLst>
          </p:cNvPr>
          <p:cNvSpPr>
            <a:spLocks noGrp="1"/>
          </p:cNvSpPr>
          <p:nvPr>
            <p:ph idx="1"/>
          </p:nvPr>
        </p:nvSpPr>
        <p:spPr>
          <a:xfrm>
            <a:off x="903893" y="3203987"/>
            <a:ext cx="4945578" cy="2614617"/>
          </a:xfrm>
        </p:spPr>
        <p:txBody>
          <a:bodyPr/>
          <a:lstStyle>
            <a:lvl1pPr marL="0" indent="0">
              <a:lnSpc>
                <a:spcPct val="120000"/>
              </a:lnSpc>
              <a:buFontTx/>
              <a:buNone/>
              <a:defRPr b="0" i="0">
                <a:latin typeface="Source Sans Pro" panose="020B0503030403020204" pitchFamily="34" charset="0"/>
              </a:defRPr>
            </a:lvl1pPr>
            <a:lvl2pPr>
              <a:buFontTx/>
              <a:buNone/>
              <a:defRPr b="0" i="0">
                <a:latin typeface="Source Sans Pro" panose="020B0503030403020204" pitchFamily="34" charset="0"/>
              </a:defRPr>
            </a:lvl2pPr>
            <a:lvl3pPr>
              <a:buFontTx/>
              <a:buNone/>
              <a:defRPr b="0" i="0">
                <a:latin typeface="Source Sans Pro" panose="020B0503030403020204" pitchFamily="34" charset="0"/>
              </a:defRPr>
            </a:lvl3pPr>
            <a:lvl4pPr>
              <a:buFontTx/>
              <a:buNone/>
              <a:defRPr b="0" i="0">
                <a:latin typeface="Source Sans Pro" panose="020B0503030403020204" pitchFamily="34" charset="0"/>
              </a:defRPr>
            </a:lvl4pPr>
            <a:lvl5pPr>
              <a:buFontTx/>
              <a:buNone/>
              <a:defRPr b="0" i="0">
                <a:latin typeface="Source Sans Pro" panose="020B0503030403020204" pitchFamily="34" charset="0"/>
              </a:defRPr>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3A2785A7-A39B-2B42-80C1-171304144AF6}"/>
              </a:ext>
            </a:extLst>
          </p:cNvPr>
          <p:cNvSpPr>
            <a:spLocks noGrp="1"/>
          </p:cNvSpPr>
          <p:nvPr>
            <p:ph type="dt" sz="half" idx="10"/>
          </p:nvPr>
        </p:nvSpPr>
        <p:spPr/>
        <p:txBody>
          <a:bodyPr/>
          <a:lstStyle>
            <a:lvl1pPr>
              <a:defRPr b="0" i="0">
                <a:latin typeface="Source Sans Pro" panose="020B0503030403020204" pitchFamily="34" charset="0"/>
              </a:defRPr>
            </a:lvl1pPr>
          </a:lstStyle>
          <a:p>
            <a:fld id="{845162F2-6AC3-714A-9862-BF7B95A20ED1}" type="datetimeFigureOut">
              <a:rPr lang="nb-NO" smtClean="0"/>
              <a:pPr/>
              <a:t>20.04.2023</a:t>
            </a:fld>
            <a:endParaRPr lang="nb-NO"/>
          </a:p>
        </p:txBody>
      </p:sp>
      <p:sp>
        <p:nvSpPr>
          <p:cNvPr id="5" name="Plassholder for bunntekst 4">
            <a:extLst>
              <a:ext uri="{FF2B5EF4-FFF2-40B4-BE49-F238E27FC236}">
                <a16:creationId xmlns:a16="http://schemas.microsoft.com/office/drawing/2014/main" id="{4492D9E6-62A7-5946-BDE6-FC2CF9E034E2}"/>
              </a:ext>
            </a:extLst>
          </p:cNvPr>
          <p:cNvSpPr>
            <a:spLocks noGrp="1"/>
          </p:cNvSpPr>
          <p:nvPr>
            <p:ph type="ftr" sz="quarter" idx="11"/>
          </p:nvPr>
        </p:nvSpPr>
        <p:spPr/>
        <p:txBody>
          <a:bodyPr/>
          <a:lstStyle>
            <a:lvl1pPr>
              <a:defRPr b="0" i="0">
                <a:latin typeface="Source Sans Pro" panose="020B0503030403020204" pitchFamily="34" charset="0"/>
              </a:defRPr>
            </a:lvl1pPr>
          </a:lstStyle>
          <a:p>
            <a:endParaRPr lang="nb-NO"/>
          </a:p>
        </p:txBody>
      </p:sp>
      <p:sp>
        <p:nvSpPr>
          <p:cNvPr id="6" name="Plassholder for lysbildenummer 5">
            <a:extLst>
              <a:ext uri="{FF2B5EF4-FFF2-40B4-BE49-F238E27FC236}">
                <a16:creationId xmlns:a16="http://schemas.microsoft.com/office/drawing/2014/main" id="{E721850D-A1E1-1149-BE44-727586E0AAAC}"/>
              </a:ext>
            </a:extLst>
          </p:cNvPr>
          <p:cNvSpPr>
            <a:spLocks noGrp="1"/>
          </p:cNvSpPr>
          <p:nvPr>
            <p:ph type="sldNum" sz="quarter" idx="12"/>
          </p:nvPr>
        </p:nvSpPr>
        <p:spPr/>
        <p:txBody>
          <a:bodyPr/>
          <a:lstStyle>
            <a:lvl1pPr>
              <a:defRPr b="0" i="0">
                <a:latin typeface="Source Sans Pro" panose="020B0503030403020204" pitchFamily="34" charset="0"/>
              </a:defRPr>
            </a:lvl1pPr>
          </a:lstStyle>
          <a:p>
            <a:fld id="{5EFB4077-EA31-7C49-B8CD-83741822655F}" type="slidenum">
              <a:rPr lang="nb-NO" smtClean="0"/>
              <a:pPr/>
              <a:t>‹#›</a:t>
            </a:fld>
            <a:endParaRPr lang="nb-NO"/>
          </a:p>
        </p:txBody>
      </p:sp>
    </p:spTree>
    <p:extLst>
      <p:ext uri="{BB962C8B-B14F-4D97-AF65-F5344CB8AC3E}">
        <p14:creationId xmlns:p14="http://schemas.microsoft.com/office/powerpoint/2010/main" val="898991652"/>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kst og illustrasjon">
    <p:spTree>
      <p:nvGrpSpPr>
        <p:cNvPr id="1" name=""/>
        <p:cNvGrpSpPr/>
        <p:nvPr/>
      </p:nvGrpSpPr>
      <p:grpSpPr>
        <a:xfrm>
          <a:off x="0" y="0"/>
          <a:ext cx="0" cy="0"/>
          <a:chOff x="0" y="0"/>
          <a:chExt cx="0" cy="0"/>
        </a:xfrm>
      </p:grpSpPr>
      <p:sp>
        <p:nvSpPr>
          <p:cNvPr id="7" name="Plassholder for innhold 2">
            <a:extLst>
              <a:ext uri="{FF2B5EF4-FFF2-40B4-BE49-F238E27FC236}">
                <a16:creationId xmlns:a16="http://schemas.microsoft.com/office/drawing/2014/main" id="{39E488A1-A1C5-CA47-94E8-6CD9E306BD9B}"/>
              </a:ext>
            </a:extLst>
          </p:cNvPr>
          <p:cNvSpPr>
            <a:spLocks noGrp="1"/>
          </p:cNvSpPr>
          <p:nvPr>
            <p:ph idx="13"/>
          </p:nvPr>
        </p:nvSpPr>
        <p:spPr>
          <a:xfrm>
            <a:off x="471488" y="1361780"/>
            <a:ext cx="7300912" cy="4595138"/>
          </a:xfrm>
          <a:noFill/>
        </p:spPr>
        <p:txBody>
          <a:bodyPr/>
          <a:lstStyle>
            <a:lvl1pPr>
              <a:buFontTx/>
              <a:buNone/>
              <a:defRPr b="0" i="0">
                <a:latin typeface="Source Sans Pro" panose="020B0503030403020204" pitchFamily="34" charset="0"/>
              </a:defRPr>
            </a:lvl1pPr>
            <a:lvl2pPr>
              <a:buFontTx/>
              <a:buNone/>
              <a:defRPr b="0" i="0">
                <a:latin typeface="Source Sans Pro" panose="020B0503030403020204" pitchFamily="34" charset="0"/>
              </a:defRPr>
            </a:lvl2pPr>
            <a:lvl3pPr>
              <a:buFontTx/>
              <a:buNone/>
              <a:defRPr b="0" i="0">
                <a:latin typeface="Source Sans Pro" panose="020B0503030403020204" pitchFamily="34" charset="0"/>
              </a:defRPr>
            </a:lvl3pPr>
            <a:lvl4pPr>
              <a:buFontTx/>
              <a:buNone/>
              <a:defRPr b="0" i="0">
                <a:latin typeface="Source Sans Pro" panose="020B0503030403020204" pitchFamily="34" charset="0"/>
              </a:defRPr>
            </a:lvl4pPr>
            <a:lvl5pPr>
              <a:buFontTx/>
              <a:buNone/>
              <a:defRPr b="0" i="0">
                <a:latin typeface="Source Sans Pro" panose="020B0503030403020204" pitchFamily="34" charset="0"/>
              </a:defRPr>
            </a:lvl5pPr>
          </a:lstStyle>
          <a:p>
            <a:pPr lvl="0"/>
            <a:r>
              <a:rPr lang="nb-NO"/>
              <a:t>Klikk for å redigere tekststiler i malen</a:t>
            </a:r>
          </a:p>
        </p:txBody>
      </p:sp>
      <p:sp>
        <p:nvSpPr>
          <p:cNvPr id="2" name="Tittel 1">
            <a:extLst>
              <a:ext uri="{FF2B5EF4-FFF2-40B4-BE49-F238E27FC236}">
                <a16:creationId xmlns:a16="http://schemas.microsoft.com/office/drawing/2014/main" id="{FCAAAF5B-AA0E-984E-A91B-6589FEC44B11}"/>
              </a:ext>
            </a:extLst>
          </p:cNvPr>
          <p:cNvSpPr>
            <a:spLocks noGrp="1"/>
          </p:cNvSpPr>
          <p:nvPr>
            <p:ph type="title" hasCustomPrompt="1"/>
          </p:nvPr>
        </p:nvSpPr>
        <p:spPr>
          <a:xfrm>
            <a:off x="8086720" y="1361780"/>
            <a:ext cx="3486154" cy="1824563"/>
          </a:xfrm>
          <a:prstGeom prst="rect">
            <a:avLst/>
          </a:prstGeom>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41BD7BEB-E2D6-D848-B407-4922220428AB}"/>
              </a:ext>
            </a:extLst>
          </p:cNvPr>
          <p:cNvSpPr>
            <a:spLocks noGrp="1"/>
          </p:cNvSpPr>
          <p:nvPr>
            <p:ph idx="1"/>
          </p:nvPr>
        </p:nvSpPr>
        <p:spPr>
          <a:xfrm>
            <a:off x="8086720" y="3589754"/>
            <a:ext cx="3486154" cy="2282410"/>
          </a:xfrm>
        </p:spPr>
        <p:txBody>
          <a:bodyPr/>
          <a:lstStyle>
            <a:lvl1pPr marL="0" indent="0">
              <a:lnSpc>
                <a:spcPct val="120000"/>
              </a:lnSpc>
              <a:buFontTx/>
              <a:buNone/>
              <a:defRPr b="0" i="0">
                <a:latin typeface="Source Sans Pro" panose="020B0503030403020204" pitchFamily="34" charset="0"/>
              </a:defRPr>
            </a:lvl1pPr>
            <a:lvl2pPr>
              <a:buFontTx/>
              <a:buNone/>
              <a:defRPr b="0" i="0">
                <a:latin typeface="Source Sans Pro" panose="020B0503030403020204" pitchFamily="34" charset="0"/>
              </a:defRPr>
            </a:lvl2pPr>
            <a:lvl3pPr>
              <a:buFontTx/>
              <a:buNone/>
              <a:defRPr b="0" i="0">
                <a:latin typeface="Source Sans Pro" panose="020B0503030403020204" pitchFamily="34" charset="0"/>
              </a:defRPr>
            </a:lvl3pPr>
            <a:lvl4pPr>
              <a:buFontTx/>
              <a:buNone/>
              <a:defRPr b="0" i="0">
                <a:latin typeface="Source Sans Pro" panose="020B0503030403020204" pitchFamily="34" charset="0"/>
              </a:defRPr>
            </a:lvl4pPr>
            <a:lvl5pPr>
              <a:buFontTx/>
              <a:buNone/>
              <a:defRPr b="0" i="0">
                <a:latin typeface="Source Sans Pro" panose="020B0503030403020204" pitchFamily="34" charset="0"/>
              </a:defRPr>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3A2785A7-A39B-2B42-80C1-171304144AF6}"/>
              </a:ext>
            </a:extLst>
          </p:cNvPr>
          <p:cNvSpPr>
            <a:spLocks noGrp="1"/>
          </p:cNvSpPr>
          <p:nvPr>
            <p:ph type="dt" sz="half" idx="10"/>
          </p:nvPr>
        </p:nvSpPr>
        <p:spPr/>
        <p:txBody>
          <a:bodyPr/>
          <a:lstStyle>
            <a:lvl1pPr>
              <a:defRPr b="0" i="0">
                <a:latin typeface="Source Sans Pro" panose="020B0503030403020204" pitchFamily="34" charset="0"/>
              </a:defRPr>
            </a:lvl1pPr>
          </a:lstStyle>
          <a:p>
            <a:fld id="{845162F2-6AC3-714A-9862-BF7B95A20ED1}" type="datetimeFigureOut">
              <a:rPr lang="nb-NO" smtClean="0"/>
              <a:pPr/>
              <a:t>20.04.2023</a:t>
            </a:fld>
            <a:endParaRPr lang="nb-NO"/>
          </a:p>
        </p:txBody>
      </p:sp>
      <p:sp>
        <p:nvSpPr>
          <p:cNvPr id="5" name="Plassholder for bunntekst 4">
            <a:extLst>
              <a:ext uri="{FF2B5EF4-FFF2-40B4-BE49-F238E27FC236}">
                <a16:creationId xmlns:a16="http://schemas.microsoft.com/office/drawing/2014/main" id="{4492D9E6-62A7-5946-BDE6-FC2CF9E034E2}"/>
              </a:ext>
            </a:extLst>
          </p:cNvPr>
          <p:cNvSpPr>
            <a:spLocks noGrp="1"/>
          </p:cNvSpPr>
          <p:nvPr>
            <p:ph type="ftr" sz="quarter" idx="11"/>
          </p:nvPr>
        </p:nvSpPr>
        <p:spPr/>
        <p:txBody>
          <a:bodyPr/>
          <a:lstStyle>
            <a:lvl1pPr>
              <a:defRPr b="0" i="0">
                <a:latin typeface="Source Sans Pro" panose="020B0503030403020204" pitchFamily="34" charset="0"/>
              </a:defRPr>
            </a:lvl1pPr>
          </a:lstStyle>
          <a:p>
            <a:endParaRPr lang="nb-NO"/>
          </a:p>
        </p:txBody>
      </p:sp>
      <p:sp>
        <p:nvSpPr>
          <p:cNvPr id="6" name="Plassholder for lysbildenummer 5">
            <a:extLst>
              <a:ext uri="{FF2B5EF4-FFF2-40B4-BE49-F238E27FC236}">
                <a16:creationId xmlns:a16="http://schemas.microsoft.com/office/drawing/2014/main" id="{E721850D-A1E1-1149-BE44-727586E0AAAC}"/>
              </a:ext>
            </a:extLst>
          </p:cNvPr>
          <p:cNvSpPr>
            <a:spLocks noGrp="1"/>
          </p:cNvSpPr>
          <p:nvPr>
            <p:ph type="sldNum" sz="quarter" idx="12"/>
          </p:nvPr>
        </p:nvSpPr>
        <p:spPr/>
        <p:txBody>
          <a:bodyPr/>
          <a:lstStyle>
            <a:lvl1pPr>
              <a:defRPr b="0" i="0">
                <a:latin typeface="Source Sans Pro" panose="020B0503030403020204" pitchFamily="34" charset="0"/>
              </a:defRPr>
            </a:lvl1pPr>
          </a:lstStyle>
          <a:p>
            <a:fld id="{5EFB4077-EA31-7C49-B8CD-83741822655F}" type="slidenum">
              <a:rPr lang="nb-NO" smtClean="0"/>
              <a:pPr/>
              <a:t>‹#›</a:t>
            </a:fld>
            <a:endParaRPr lang="nb-NO"/>
          </a:p>
        </p:txBody>
      </p:sp>
    </p:spTree>
    <p:extLst>
      <p:ext uri="{BB962C8B-B14F-4D97-AF65-F5344CB8AC3E}">
        <p14:creationId xmlns:p14="http://schemas.microsoft.com/office/powerpoint/2010/main" val="380078207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agenta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dirty="0"/>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0"/>
            <a:ext cx="7421671" cy="3429001"/>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dirty="0"/>
          </a:p>
        </p:txBody>
      </p:sp>
      <p:pic>
        <p:nvPicPr>
          <p:cNvPr id="12" name="Logo_Nynorsk" hidden="1">
            <a:extLst>
              <a:ext uri="{FF2B5EF4-FFF2-40B4-BE49-F238E27FC236}">
                <a16:creationId xmlns:a16="http://schemas.microsoft.com/office/drawing/2014/main" id="{DE89401B-606B-47BD-8979-2C0DCB163AB8}"/>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3" name="Logo_Bokmal">
            <a:extLst>
              <a:ext uri="{FF2B5EF4-FFF2-40B4-BE49-F238E27FC236}">
                <a16:creationId xmlns:a16="http://schemas.microsoft.com/office/drawing/2014/main" id="{0B56F6B5-EAEF-41E8-AD98-716021E8377B}"/>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9C5AFD6B-3C07-4164-ACCE-CEA90EDBC70C}"/>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34913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92869C-9772-47D9-845D-6B42645CA52E}"/>
              </a:ext>
            </a:extLst>
          </p:cNvPr>
          <p:cNvSpPr/>
          <p:nvPr userDrawn="1"/>
        </p:nvSpPr>
        <p:spPr>
          <a:xfrm>
            <a:off x="8774440" y="3428901"/>
            <a:ext cx="3417560" cy="3428901"/>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 name="Rectangle 8">
            <a:extLst>
              <a:ext uri="{FF2B5EF4-FFF2-40B4-BE49-F238E27FC236}">
                <a16:creationId xmlns:a16="http://schemas.microsoft.com/office/drawing/2014/main" id="{DC99E0B6-AF8F-49CD-8556-3FB8C9E3F0B2}"/>
              </a:ext>
            </a:extLst>
          </p:cNvPr>
          <p:cNvSpPr/>
          <p:nvPr userDrawn="1"/>
        </p:nvSpPr>
        <p:spPr>
          <a:xfrm>
            <a:off x="0" y="0"/>
            <a:ext cx="8774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Subtitle 2"/>
          <p:cNvSpPr>
            <a:spLocks noGrp="1"/>
          </p:cNvSpPr>
          <p:nvPr>
            <p:ph type="subTitle" idx="1"/>
          </p:nvPr>
        </p:nvSpPr>
        <p:spPr>
          <a:xfrm>
            <a:off x="683632" y="545809"/>
            <a:ext cx="6088752" cy="1209054"/>
          </a:xfrm>
        </p:spPr>
        <p:txBody>
          <a:bodyPr/>
          <a:lstStyle>
            <a:lvl1pPr marL="0" indent="0" algn="l">
              <a:buNone/>
              <a:defRPr sz="1400">
                <a:solidFill>
                  <a:schemeClr val="bg1"/>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2" name="Title 1">
            <a:extLst>
              <a:ext uri="{FF2B5EF4-FFF2-40B4-BE49-F238E27FC236}">
                <a16:creationId xmlns:a16="http://schemas.microsoft.com/office/drawing/2014/main" id="{6E45E48B-E6F1-4C3E-925D-CA2D739891F9}"/>
              </a:ext>
            </a:extLst>
          </p:cNvPr>
          <p:cNvSpPr>
            <a:spLocks noGrp="1"/>
          </p:cNvSpPr>
          <p:nvPr>
            <p:ph type="ctrTitle"/>
          </p:nvPr>
        </p:nvSpPr>
        <p:spPr>
          <a:xfrm>
            <a:off x="683633" y="3233726"/>
            <a:ext cx="6088751" cy="2535659"/>
          </a:xfrm>
        </p:spPr>
        <p:txBody>
          <a:bodyPr anchor="ctr">
            <a:normAutofit/>
          </a:bodyPr>
          <a:lstStyle>
            <a:lvl1pPr algn="l">
              <a:lnSpc>
                <a:spcPct val="93000"/>
              </a:lnSpc>
              <a:defRPr sz="4501">
                <a:solidFill>
                  <a:schemeClr val="accent1"/>
                </a:solidFill>
              </a:defRPr>
            </a:lvl1pPr>
          </a:lstStyle>
          <a:p>
            <a:r>
              <a:rPr lang="nb-NO"/>
              <a:t>Klikk for å redigere tittelstil</a:t>
            </a:r>
            <a:endParaRPr lang="nb-NO" dirty="0" err="1"/>
          </a:p>
        </p:txBody>
      </p:sp>
      <p:pic>
        <p:nvPicPr>
          <p:cNvPr id="8" name="Graphic 7">
            <a:extLst>
              <a:ext uri="{FF2B5EF4-FFF2-40B4-BE49-F238E27FC236}">
                <a16:creationId xmlns:a16="http://schemas.microsoft.com/office/drawing/2014/main" id="{6713743B-AD24-4985-B576-5E39BB3743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65" t="14706" r="2274" b="2510"/>
          <a:stretch/>
        </p:blipFill>
        <p:spPr>
          <a:xfrm>
            <a:off x="8774440" y="3429000"/>
            <a:ext cx="3417561" cy="3428901"/>
          </a:xfrm>
          <a:prstGeom prst="rect">
            <a:avLst/>
          </a:prstGeom>
        </p:spPr>
      </p:pic>
      <p:pic>
        <p:nvPicPr>
          <p:cNvPr id="13" name="Logo_Nynorsk" hidden="1">
            <a:extLst>
              <a:ext uri="{FF2B5EF4-FFF2-40B4-BE49-F238E27FC236}">
                <a16:creationId xmlns:a16="http://schemas.microsoft.com/office/drawing/2014/main" id="{8B31AB50-8C11-41BD-B220-7A801A8DD2D5}"/>
              </a:ext>
            </a:extLst>
          </p:cNvPr>
          <p:cNvPicPr>
            <a:picLocks noChangeAspect="1"/>
          </p:cNvPicPr>
          <p:nvPr userDrawn="1"/>
        </p:nvPicPr>
        <p:blipFill>
          <a:blip r:embed="rId4"/>
          <a:stretch>
            <a:fillRect/>
          </a:stretch>
        </p:blipFill>
        <p:spPr>
          <a:xfrm>
            <a:off x="9271159" y="576072"/>
            <a:ext cx="2378923" cy="522000"/>
          </a:xfrm>
          <a:prstGeom prst="rect">
            <a:avLst/>
          </a:prstGeom>
        </p:spPr>
      </p:pic>
      <p:pic>
        <p:nvPicPr>
          <p:cNvPr id="15" name="Logo_Bokmal">
            <a:extLst>
              <a:ext uri="{FF2B5EF4-FFF2-40B4-BE49-F238E27FC236}">
                <a16:creationId xmlns:a16="http://schemas.microsoft.com/office/drawing/2014/main" id="{D47E3DE3-B27D-4439-A13F-EA5BE0BC1626}"/>
              </a:ext>
            </a:extLst>
          </p:cNvPr>
          <p:cNvPicPr>
            <a:picLocks noChangeAspect="1"/>
          </p:cNvPicPr>
          <p:nvPr userDrawn="1"/>
        </p:nvPicPr>
        <p:blipFill>
          <a:blip r:embed="rId5"/>
          <a:stretch>
            <a:fillRect/>
          </a:stretch>
        </p:blipFill>
        <p:spPr>
          <a:xfrm>
            <a:off x="9271159" y="576072"/>
            <a:ext cx="2350662" cy="522000"/>
          </a:xfrm>
          <a:prstGeom prst="rect">
            <a:avLst/>
          </a:prstGeom>
        </p:spPr>
      </p:pic>
      <p:pic>
        <p:nvPicPr>
          <p:cNvPr id="17" name="Logo_Engelsk" hidden="1">
            <a:extLst>
              <a:ext uri="{FF2B5EF4-FFF2-40B4-BE49-F238E27FC236}">
                <a16:creationId xmlns:a16="http://schemas.microsoft.com/office/drawing/2014/main" id="{17BA7F33-C434-4EA8-9C54-D52AE608B2F0}"/>
              </a:ext>
            </a:extLst>
          </p:cNvPr>
          <p:cNvPicPr>
            <a:picLocks noChangeAspect="1"/>
          </p:cNvPicPr>
          <p:nvPr userDrawn="1"/>
        </p:nvPicPr>
        <p:blipFill>
          <a:blip r:embed="rId6"/>
          <a:stretch>
            <a:fillRect/>
          </a:stretch>
        </p:blipFill>
        <p:spPr>
          <a:xfrm>
            <a:off x="9271159" y="576072"/>
            <a:ext cx="2870176" cy="522000"/>
          </a:xfrm>
          <a:prstGeom prst="rect">
            <a:avLst/>
          </a:prstGeom>
        </p:spPr>
      </p:pic>
    </p:spTree>
    <p:extLst>
      <p:ext uri="{BB962C8B-B14F-4D97-AF65-F5344CB8AC3E}">
        <p14:creationId xmlns:p14="http://schemas.microsoft.com/office/powerpoint/2010/main" val="91466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dtstilt tek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152BB-583B-4C69-8DC2-CE1C458FA6CF}"/>
              </a:ext>
            </a:extLst>
          </p:cNvPr>
          <p:cNvSpPr/>
          <p:nvPr userDrawn="1"/>
        </p:nvSpPr>
        <p:spPr>
          <a:xfrm>
            <a:off x="0" y="0"/>
            <a:ext cx="12192000" cy="6192511"/>
          </a:xfrm>
          <a:prstGeom prst="rect">
            <a:avLst/>
          </a:prstGeom>
          <a:solidFill>
            <a:srgbClr val="E3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p:nvPr>
        </p:nvSpPr>
        <p:spPr>
          <a:xfrm>
            <a:off x="3253075" y="1038088"/>
            <a:ext cx="5625381" cy="1467307"/>
          </a:xfrm>
        </p:spPr>
        <p:txBody>
          <a:bodyPr lIns="0" tIns="0" rIns="0" bIns="0" anchor="b"/>
          <a:lstStyle>
            <a:lvl1pPr algn="l">
              <a:defRPr sz="3251"/>
            </a:lvl1pPr>
          </a:lstStyle>
          <a:p>
            <a:r>
              <a:rPr lang="nb-NO"/>
              <a:t>Klikk for å redigere tittelstil</a:t>
            </a:r>
            <a:endParaRPr lang="en-US" dirty="0"/>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3253075" y="2728805"/>
            <a:ext cx="5625381" cy="309110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2299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p:cNvSpPr>
            <a:spLocks noGrp="1"/>
          </p:cNvSpPr>
          <p:nvPr>
            <p:ph type="title"/>
          </p:nvPr>
        </p:nvSpPr>
        <p:spPr>
          <a:xfrm>
            <a:off x="834024" y="1318339"/>
            <a:ext cx="3576318" cy="4330947"/>
          </a:xfrm>
        </p:spPr>
        <p:txBody>
          <a:bodyPr lIns="0" tIns="0" rIns="0" bIns="0" anchor="t"/>
          <a:lstStyle>
            <a:lvl1pPr algn="l">
              <a:lnSpc>
                <a:spcPct val="95000"/>
              </a:lnSpc>
              <a:defRPr sz="3251"/>
            </a:lvl1pPr>
          </a:lstStyle>
          <a:p>
            <a:r>
              <a:rPr lang="nb-NO"/>
              <a:t>Klikk for å redigere tittelstil</a:t>
            </a:r>
            <a:endParaRPr lang="en-US" dirty="0"/>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4874225" y="1318340"/>
            <a:ext cx="6483751" cy="433094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96819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Magenta">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21B1D73-A264-4DF4-AEE5-F8FE30E62B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dirty="0"/>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00</a:t>
            </a:r>
          </a:p>
        </p:txBody>
      </p:sp>
    </p:spTree>
    <p:extLst>
      <p:ext uri="{BB962C8B-B14F-4D97-AF65-F5344CB8AC3E}">
        <p14:creationId xmlns:p14="http://schemas.microsoft.com/office/powerpoint/2010/main" val="6913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øy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dirty="0"/>
          </a:p>
        </p:txBody>
      </p:sp>
      <p:sp>
        <p:nvSpPr>
          <p:cNvPr id="3" name="Content Placeholder 2"/>
          <p:cNvSpPr>
            <a:spLocks noGrp="1"/>
          </p:cNvSpPr>
          <p:nvPr>
            <p:ph sz="half" idx="1"/>
          </p:nvPr>
        </p:nvSpPr>
        <p:spPr>
          <a:xfrm>
            <a:off x="838201" y="3407226"/>
            <a:ext cx="4752166"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23145" y="184171"/>
            <a:ext cx="5279918" cy="6484100"/>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7066499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0" tIns="0" rIns="0" bIns="0" rtlCol="0" anchor="ctr">
            <a:noAutofit/>
          </a:bodyPr>
          <a:lstStyle/>
          <a:p>
            <a:r>
              <a:rPr lang="nb-NO"/>
              <a:t>Klikk for å redigere tittelstil</a:t>
            </a:r>
            <a:endParaRPr lang="nb-NO" dirty="0"/>
          </a:p>
        </p:txBody>
      </p:sp>
      <p:sp>
        <p:nvSpPr>
          <p:cNvPr id="3" name="Text Placeholder 2"/>
          <p:cNvSpPr>
            <a:spLocks noGrp="1"/>
          </p:cNvSpPr>
          <p:nvPr>
            <p:ph type="body" idx="1"/>
          </p:nvPr>
        </p:nvSpPr>
        <p:spPr>
          <a:xfrm>
            <a:off x="838200" y="2130601"/>
            <a:ext cx="10515600" cy="3798937"/>
          </a:xfrm>
          <a:prstGeom prst="rect">
            <a:avLst/>
          </a:prstGeom>
        </p:spPr>
        <p:txBody>
          <a:bodyPr vert="horz" lIns="0" tIns="0" rIns="0" bIns="0" rtlCol="0">
            <a:noAutofit/>
          </a:bodyPr>
          <a:lstStyle/>
          <a:p>
            <a:pPr lvl="0"/>
            <a:r>
              <a:rPr lang="nb-NO"/>
              <a:t>Lorem ipsum obita veles assit, qui tenimusant et que non nobit, sedis essit aut enimillum</a:t>
            </a:r>
          </a:p>
          <a:p>
            <a:pPr lvl="1"/>
            <a:r>
              <a:rPr lang="nb-NO"/>
              <a:t>Second level</a:t>
            </a:r>
          </a:p>
          <a:p>
            <a:pPr lvl="2"/>
            <a:r>
              <a:rPr lang="nb-NO"/>
              <a:t>Third level</a:t>
            </a:r>
          </a:p>
          <a:p>
            <a:pPr lvl="3"/>
            <a:r>
              <a:rPr lang="nb-NO"/>
              <a:t>Fourth level</a:t>
            </a:r>
          </a:p>
          <a:p>
            <a:pPr lvl="4"/>
            <a:r>
              <a:rPr lang="nb-NO"/>
              <a:t>Fifth level</a:t>
            </a:r>
            <a:endParaRPr lang="nb-NO" dirty="0"/>
          </a:p>
        </p:txBody>
      </p:sp>
      <p:sp>
        <p:nvSpPr>
          <p:cNvPr id="4" name="Date Placeholder 3"/>
          <p:cNvSpPr>
            <a:spLocks noGrp="1"/>
          </p:cNvSpPr>
          <p:nvPr>
            <p:ph type="dt" sz="half" idx="2"/>
          </p:nvPr>
        </p:nvSpPr>
        <p:spPr>
          <a:xfrm>
            <a:off x="3070848" y="6300788"/>
            <a:ext cx="9042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955C0-41DE-4519-832E-51A05D92624B}" type="datetimeFigureOut">
              <a:rPr lang="nb-NO" smtClean="0"/>
              <a:t>20.04.2023</a:t>
            </a:fld>
            <a:endParaRPr lang="nb-NO" dirty="0"/>
          </a:p>
        </p:txBody>
      </p:sp>
      <p:sp>
        <p:nvSpPr>
          <p:cNvPr id="5" name="Footer Placeholder 4"/>
          <p:cNvSpPr>
            <a:spLocks noGrp="1"/>
          </p:cNvSpPr>
          <p:nvPr>
            <p:ph type="ftr" sz="quarter" idx="3"/>
          </p:nvPr>
        </p:nvSpPr>
        <p:spPr>
          <a:xfrm>
            <a:off x="4210050" y="6300788"/>
            <a:ext cx="65341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10909300" y="6300788"/>
            <a:ext cx="444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21476-4396-495E-8480-42256029A3FD}" type="slidenum">
              <a:rPr lang="nb-NO" smtClean="0"/>
              <a:t>‹#›</a:t>
            </a:fld>
            <a:endParaRPr lang="nb-NO" dirty="0"/>
          </a:p>
        </p:txBody>
      </p:sp>
      <p:pic>
        <p:nvPicPr>
          <p:cNvPr id="9" name="Logo_Nynorsk" hidden="1">
            <a:extLst>
              <a:ext uri="{FF2B5EF4-FFF2-40B4-BE49-F238E27FC236}">
                <a16:creationId xmlns:a16="http://schemas.microsoft.com/office/drawing/2014/main" id="{62EF5CD4-249F-47B8-A5C6-E57B8F34E9E5}"/>
              </a:ext>
            </a:extLst>
          </p:cNvPr>
          <p:cNvPicPr>
            <a:picLocks noChangeAspect="1"/>
          </p:cNvPicPr>
          <p:nvPr userDrawn="1"/>
        </p:nvPicPr>
        <p:blipFill>
          <a:blip r:embed="rId35"/>
          <a:stretch>
            <a:fillRect/>
          </a:stretch>
        </p:blipFill>
        <p:spPr>
          <a:xfrm>
            <a:off x="378047" y="6300788"/>
            <a:ext cx="2446757" cy="331200"/>
          </a:xfrm>
          <a:prstGeom prst="rect">
            <a:avLst/>
          </a:prstGeom>
        </p:spPr>
      </p:pic>
      <p:pic>
        <p:nvPicPr>
          <p:cNvPr id="12" name="Logo_Bokmal">
            <a:extLst>
              <a:ext uri="{FF2B5EF4-FFF2-40B4-BE49-F238E27FC236}">
                <a16:creationId xmlns:a16="http://schemas.microsoft.com/office/drawing/2014/main" id="{6603A225-F450-4040-99B0-0A05697C63E9}"/>
              </a:ext>
            </a:extLst>
          </p:cNvPr>
          <p:cNvPicPr>
            <a:picLocks noChangeAspect="1"/>
          </p:cNvPicPr>
          <p:nvPr userDrawn="1"/>
        </p:nvPicPr>
        <p:blipFill>
          <a:blip r:embed="rId36"/>
          <a:stretch>
            <a:fillRect/>
          </a:stretch>
        </p:blipFill>
        <p:spPr>
          <a:xfrm>
            <a:off x="378047" y="6300788"/>
            <a:ext cx="2436122" cy="331200"/>
          </a:xfrm>
          <a:prstGeom prst="rect">
            <a:avLst/>
          </a:prstGeom>
        </p:spPr>
      </p:pic>
      <p:pic>
        <p:nvPicPr>
          <p:cNvPr id="15" name="Logo_Engelsk" hidden="1">
            <a:extLst>
              <a:ext uri="{FF2B5EF4-FFF2-40B4-BE49-F238E27FC236}">
                <a16:creationId xmlns:a16="http://schemas.microsoft.com/office/drawing/2014/main" id="{059CBF14-B6D9-46F2-A0A2-30AF189F7334}"/>
              </a:ext>
            </a:extLst>
          </p:cNvPr>
          <p:cNvPicPr>
            <a:picLocks noChangeAspect="1"/>
          </p:cNvPicPr>
          <p:nvPr userDrawn="1"/>
        </p:nvPicPr>
        <p:blipFill>
          <a:blip r:embed="rId37"/>
          <a:stretch>
            <a:fillRect/>
          </a:stretch>
        </p:blipFill>
        <p:spPr>
          <a:xfrm>
            <a:off x="378047" y="6300788"/>
            <a:ext cx="2457851" cy="331200"/>
          </a:xfrm>
          <a:prstGeom prst="rect">
            <a:avLst/>
          </a:prstGeom>
        </p:spPr>
      </p:pic>
      <p:sp>
        <p:nvSpPr>
          <p:cNvPr id="7" name="MSIPCMContentMarking" descr="{&quot;HashCode&quot;:255855974,&quot;Placement&quot;:&quot;Footer&quot;,&quot;Top&quot;:519.343,&quot;Left&quot;:442.636139,&quot;SlideWidth&quot;:960,&quot;SlideHeight&quot;:540}">
            <a:extLst>
              <a:ext uri="{FF2B5EF4-FFF2-40B4-BE49-F238E27FC236}">
                <a16:creationId xmlns:a16="http://schemas.microsoft.com/office/drawing/2014/main" id="{9D7C56FE-AA2D-6871-FFE0-81D7F04C9E3D}"/>
              </a:ext>
            </a:extLst>
          </p:cNvPr>
          <p:cNvSpPr txBox="1"/>
          <p:nvPr userDrawn="1"/>
        </p:nvSpPr>
        <p:spPr>
          <a:xfrm>
            <a:off x="5621479" y="6595656"/>
            <a:ext cx="949041"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FFFF00"/>
                </a:solidFill>
                <a:latin typeface="Calibri" panose="020F0502020204030204" pitchFamily="34" charset="0"/>
              </a:rPr>
              <a:t>HK-dir Intern</a:t>
            </a:r>
          </a:p>
        </p:txBody>
      </p:sp>
    </p:spTree>
    <p:extLst>
      <p:ext uri="{BB962C8B-B14F-4D97-AF65-F5344CB8AC3E}">
        <p14:creationId xmlns:p14="http://schemas.microsoft.com/office/powerpoint/2010/main" val="407173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709" r:id="rId18"/>
    <p:sldLayoutId id="2147483710"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11" r:id="rId31"/>
    <p:sldLayoutId id="2147483712" r:id="rId32"/>
    <p:sldLayoutId id="2147483713" r:id="rId33"/>
  </p:sldLayoutIdLst>
  <p:txStyles>
    <p:titleStyle>
      <a:lvl1pPr algn="l" defTabSz="914446" rtl="0" eaLnBrk="1" latinLnBrk="0" hangingPunct="1">
        <a:lnSpc>
          <a:spcPct val="90000"/>
        </a:lnSpc>
        <a:spcBef>
          <a:spcPct val="0"/>
        </a:spcBef>
        <a:buNone/>
        <a:defRPr sz="4501" kern="1200">
          <a:solidFill>
            <a:schemeClr val="tx1"/>
          </a:solidFill>
          <a:latin typeface="+mj-lt"/>
          <a:ea typeface="+mj-ea"/>
          <a:cs typeface="+mj-cs"/>
        </a:defRPr>
      </a:lvl1pPr>
    </p:titleStyle>
    <p:body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sintef.no/globalassets/sintef-digital/helse/digital-ekskludering-i-nav_sintef_4.juli-2022---signed.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oecd-ilibrary.org/education/using-process-data-to-understand-adults-problem-solving-behaviour-in-the-programme-for-the-international-assessment-of-adult-competencies-piaac_650918f2-en"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hyperlink" Target="https://www.kompetansenorge.no/statistikk-og-analyse/publikasjoner/befolkningens-digitale-kompetanse-og-deltakelse/"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7B0E-4E40-4C34-9B22-CD9FA2C6A8B4}"/>
              </a:ext>
            </a:extLst>
          </p:cNvPr>
          <p:cNvSpPr>
            <a:spLocks noGrp="1"/>
          </p:cNvSpPr>
          <p:nvPr>
            <p:ph type="ctrTitle"/>
          </p:nvPr>
        </p:nvSpPr>
        <p:spPr>
          <a:xfrm>
            <a:off x="609480" y="3429000"/>
            <a:ext cx="5486519" cy="1998475"/>
          </a:xfrm>
        </p:spPr>
        <p:txBody>
          <a:bodyPr>
            <a:normAutofit/>
          </a:bodyPr>
          <a:lstStyle/>
          <a:p>
            <a:r>
              <a:rPr lang="nb-NO" dirty="0"/>
              <a:t>Digitalt sårbare </a:t>
            </a:r>
            <a:br>
              <a:rPr lang="nb-NO" dirty="0"/>
            </a:br>
            <a:r>
              <a:rPr lang="nb-NO" dirty="0"/>
              <a:t>og fare for </a:t>
            </a:r>
            <a:br>
              <a:rPr lang="nb-NO" dirty="0"/>
            </a:br>
            <a:r>
              <a:rPr lang="nb-NO" dirty="0"/>
              <a:t>digital eksklusjon</a:t>
            </a:r>
          </a:p>
        </p:txBody>
      </p:sp>
      <p:sp>
        <p:nvSpPr>
          <p:cNvPr id="3" name="Subtitle 2">
            <a:extLst>
              <a:ext uri="{FF2B5EF4-FFF2-40B4-BE49-F238E27FC236}">
                <a16:creationId xmlns:a16="http://schemas.microsoft.com/office/drawing/2014/main" id="{31CEEEAD-8EAE-47FB-8DBD-8B4F1A0D2900}"/>
              </a:ext>
            </a:extLst>
          </p:cNvPr>
          <p:cNvSpPr>
            <a:spLocks noGrp="1"/>
          </p:cNvSpPr>
          <p:nvPr>
            <p:ph type="subTitle" idx="1"/>
          </p:nvPr>
        </p:nvSpPr>
        <p:spPr>
          <a:xfrm>
            <a:off x="609481" y="5612665"/>
            <a:ext cx="4876919" cy="1075336"/>
          </a:xfrm>
        </p:spPr>
        <p:txBody>
          <a:bodyPr/>
          <a:lstStyle/>
          <a:p>
            <a:r>
              <a:rPr lang="nb-NO" dirty="0" err="1"/>
              <a:t>Oppikrimdagene</a:t>
            </a:r>
            <a:br>
              <a:rPr lang="nb-NO" dirty="0"/>
            </a:br>
            <a:r>
              <a:rPr lang="nb-NO" dirty="0"/>
              <a:t>april 2023 </a:t>
            </a:r>
            <a:br>
              <a:rPr lang="nb-NO" dirty="0"/>
            </a:br>
            <a:r>
              <a:rPr lang="nb-NO" dirty="0"/>
              <a:t>Hanne Størset, avdeling for undersøkelser og analyse</a:t>
            </a:r>
          </a:p>
        </p:txBody>
      </p:sp>
      <p:pic>
        <p:nvPicPr>
          <p:cNvPr id="6" name="Plassholder for bilde 5" descr="Tegnet illustrasjon. Forskjellige personer i to køer. En har en vanlig trapp foran seg, mens den andre står foran trappesteg på høyde med personenes kroppshøyde.">
            <a:extLst>
              <a:ext uri="{FF2B5EF4-FFF2-40B4-BE49-F238E27FC236}">
                <a16:creationId xmlns:a16="http://schemas.microsoft.com/office/drawing/2014/main" id="{CADBD719-EC99-ABD4-2F40-9C7DC461F84F}"/>
              </a:ext>
            </a:extLst>
          </p:cNvPr>
          <p:cNvPicPr>
            <a:picLocks noGrp="1" noChangeAspect="1"/>
          </p:cNvPicPr>
          <p:nvPr>
            <p:ph type="pic" sz="quarter" idx="10"/>
          </p:nvPr>
        </p:nvPicPr>
        <p:blipFill rotWithShape="1">
          <a:blip r:embed="rId3"/>
          <a:srcRect l="1968" r="1968"/>
          <a:stretch/>
        </p:blipFill>
        <p:spPr>
          <a:xfrm>
            <a:off x="6096000" y="3272219"/>
            <a:ext cx="6096000" cy="3556450"/>
          </a:xfrm>
        </p:spPr>
      </p:pic>
    </p:spTree>
    <p:extLst>
      <p:ext uri="{BB962C8B-B14F-4D97-AF65-F5344CB8AC3E}">
        <p14:creationId xmlns:p14="http://schemas.microsoft.com/office/powerpoint/2010/main" val="256137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egnet illustrasjon hvor en dame sitter i forkant med en bærvar datamaskin på fanget, som hun trykker på med en hpnd. Den andre hånda krysser av på et skjema som vises på et overdimensjonert nettbrett i bakgrunnen.">
            <a:extLst>
              <a:ext uri="{FF2B5EF4-FFF2-40B4-BE49-F238E27FC236}">
                <a16:creationId xmlns:a16="http://schemas.microsoft.com/office/drawing/2014/main" id="{4925374B-E160-1849-843B-E0DBE4D783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828"/>
          <a:stretch/>
        </p:blipFill>
        <p:spPr>
          <a:xfrm>
            <a:off x="1546656" y="2769654"/>
            <a:ext cx="3536974" cy="2845184"/>
          </a:xfrm>
          <a:prstGeom prst="rect">
            <a:avLst/>
          </a:prstGeom>
        </p:spPr>
      </p:pic>
      <p:sp>
        <p:nvSpPr>
          <p:cNvPr id="8" name="TekstSylinder 7">
            <a:extLst>
              <a:ext uri="{FF2B5EF4-FFF2-40B4-BE49-F238E27FC236}">
                <a16:creationId xmlns:a16="http://schemas.microsoft.com/office/drawing/2014/main" id="{E7A8FF91-167F-437F-A4F2-1355366FF3DD}"/>
              </a:ext>
            </a:extLst>
          </p:cNvPr>
          <p:cNvSpPr txBox="1"/>
          <p:nvPr/>
        </p:nvSpPr>
        <p:spPr>
          <a:xfrm>
            <a:off x="1574276" y="2211961"/>
            <a:ext cx="9665561" cy="3262945"/>
          </a:xfrm>
          <a:prstGeom prst="rect">
            <a:avLst/>
          </a:prstGeom>
          <a:noFill/>
        </p:spPr>
        <p:txBody>
          <a:bodyPr wrap="square" rtlCol="0">
            <a:spAutoFit/>
          </a:bodyPr>
          <a:lstStyle/>
          <a:p>
            <a:pPr>
              <a:lnSpc>
                <a:spcPct val="150000"/>
              </a:lnSpc>
            </a:pPr>
            <a:r>
              <a:rPr lang="nb-NO" sz="2800" dirty="0"/>
              <a:t>Indikator basert på selvrapportering om digital bruk:</a:t>
            </a:r>
          </a:p>
          <a:p>
            <a:pPr lvl="8">
              <a:lnSpc>
                <a:spcPct val="150000"/>
              </a:lnSpc>
            </a:pPr>
            <a:r>
              <a:rPr lang="nb-NO" sz="2800" dirty="0"/>
              <a:t>	Nivå 3 - sterke brukere </a:t>
            </a:r>
          </a:p>
          <a:p>
            <a:pPr lvl="8">
              <a:lnSpc>
                <a:spcPct val="150000"/>
              </a:lnSpc>
            </a:pPr>
            <a:r>
              <a:rPr lang="nb-NO" sz="2800" dirty="0"/>
              <a:t>	Nivå 2 –middels brukere</a:t>
            </a:r>
          </a:p>
          <a:p>
            <a:pPr lvl="8">
              <a:lnSpc>
                <a:spcPct val="150000"/>
              </a:lnSpc>
            </a:pPr>
            <a:r>
              <a:rPr lang="nb-NO" sz="2800" dirty="0"/>
              <a:t>	Nivå 1 – svake brukere</a:t>
            </a:r>
          </a:p>
          <a:p>
            <a:pPr lvl="8">
              <a:lnSpc>
                <a:spcPct val="150000"/>
              </a:lnSpc>
            </a:pPr>
            <a:r>
              <a:rPr lang="nb-NO" sz="2800" dirty="0"/>
              <a:t>	Nivå 0 – ikke-brukere</a:t>
            </a:r>
          </a:p>
        </p:txBody>
      </p:sp>
      <p:sp>
        <p:nvSpPr>
          <p:cNvPr id="5" name="Tittel 2">
            <a:extLst>
              <a:ext uri="{FF2B5EF4-FFF2-40B4-BE49-F238E27FC236}">
                <a16:creationId xmlns:a16="http://schemas.microsoft.com/office/drawing/2014/main" id="{17B160A5-F44A-4D28-8F0E-DA5F0B779516}"/>
              </a:ext>
            </a:extLst>
          </p:cNvPr>
          <p:cNvSpPr>
            <a:spLocks noGrp="1"/>
          </p:cNvSpPr>
          <p:nvPr>
            <p:ph type="title"/>
          </p:nvPr>
        </p:nvSpPr>
        <p:spPr>
          <a:xfrm>
            <a:off x="1126832" y="906308"/>
            <a:ext cx="10335996" cy="818798"/>
          </a:xfrm>
        </p:spPr>
        <p:txBody>
          <a:bodyPr>
            <a:normAutofit/>
          </a:bodyPr>
          <a:lstStyle/>
          <a:p>
            <a:r>
              <a:rPr lang="nb-NO" sz="4800" dirty="0"/>
              <a:t>Grunnleggende ferdigheter</a:t>
            </a:r>
            <a:endParaRPr lang="nb-NO" dirty="0"/>
          </a:p>
        </p:txBody>
      </p:sp>
    </p:spTree>
    <p:extLst>
      <p:ext uri="{BB962C8B-B14F-4D97-AF65-F5344CB8AC3E}">
        <p14:creationId xmlns:p14="http://schemas.microsoft.com/office/powerpoint/2010/main" val="433448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Kakediagram hvor 61 prosent er sterke brukere. 3 prosent ikke-brukere og 11 prosent svake brukere.">
            <a:extLst>
              <a:ext uri="{FF2B5EF4-FFF2-40B4-BE49-F238E27FC236}">
                <a16:creationId xmlns:a16="http://schemas.microsoft.com/office/drawing/2014/main" id="{D5E68DDE-9218-5CFB-4334-F4AADEB220DC}"/>
              </a:ext>
            </a:extLst>
          </p:cNvPr>
          <p:cNvPicPr>
            <a:picLocks noGrp="1" noChangeAspect="1"/>
          </p:cNvPicPr>
          <p:nvPr>
            <p:ph sz="quarter" idx="13"/>
          </p:nvPr>
        </p:nvPicPr>
        <p:blipFill>
          <a:blip r:embed="rId2"/>
          <a:stretch>
            <a:fillRect/>
          </a:stretch>
        </p:blipFill>
        <p:spPr>
          <a:xfrm>
            <a:off x="4871405" y="1796839"/>
            <a:ext cx="5973458" cy="3352126"/>
          </a:xfrm>
        </p:spPr>
      </p:pic>
      <p:sp>
        <p:nvSpPr>
          <p:cNvPr id="2" name="Tittel 1">
            <a:extLst>
              <a:ext uri="{FF2B5EF4-FFF2-40B4-BE49-F238E27FC236}">
                <a16:creationId xmlns:a16="http://schemas.microsoft.com/office/drawing/2014/main" id="{09F3E76A-D861-A282-ECCE-43B4F0710BE7}"/>
              </a:ext>
            </a:extLst>
          </p:cNvPr>
          <p:cNvSpPr>
            <a:spLocks noGrp="1"/>
          </p:cNvSpPr>
          <p:nvPr>
            <p:ph type="title"/>
          </p:nvPr>
        </p:nvSpPr>
        <p:spPr>
          <a:xfrm>
            <a:off x="834022" y="948475"/>
            <a:ext cx="9232469" cy="4914997"/>
          </a:xfrm>
        </p:spPr>
        <p:txBody>
          <a:bodyPr/>
          <a:lstStyle/>
          <a:p>
            <a:r>
              <a:rPr lang="nb-NO" dirty="0"/>
              <a:t>Nivå på grunnleggende digitale ferdigheter i 2020:</a:t>
            </a:r>
            <a:br>
              <a:rPr lang="nb-NO" dirty="0"/>
            </a:br>
            <a:br>
              <a:rPr lang="nb-NO" dirty="0"/>
            </a:br>
            <a:br>
              <a:rPr lang="nb-NO" dirty="0"/>
            </a:br>
            <a:br>
              <a:rPr lang="nb-NO" dirty="0"/>
            </a:br>
            <a:br>
              <a:rPr lang="nb-NO" dirty="0"/>
            </a:br>
            <a:r>
              <a:rPr lang="nb-NO" sz="2800" dirty="0">
                <a:latin typeface="+mn-lt"/>
              </a:rPr>
              <a:t>Hovedsakelig </a:t>
            </a:r>
            <a:br>
              <a:rPr lang="nb-NO" sz="2800" dirty="0">
                <a:latin typeface="+mn-lt"/>
              </a:rPr>
            </a:br>
            <a:r>
              <a:rPr lang="nb-NO" sz="2800" dirty="0">
                <a:latin typeface="+mn-lt"/>
              </a:rPr>
              <a:t>sterke brukere </a:t>
            </a:r>
            <a:br>
              <a:rPr lang="nb-NO" sz="2800" dirty="0">
                <a:latin typeface="+mn-lt"/>
              </a:rPr>
            </a:br>
            <a:r>
              <a:rPr lang="nb-NO" sz="2800" dirty="0">
                <a:latin typeface="+mn-lt"/>
              </a:rPr>
              <a:t>– men mange</a:t>
            </a:r>
            <a:br>
              <a:rPr lang="nb-NO" sz="2800" dirty="0">
                <a:latin typeface="+mn-lt"/>
              </a:rPr>
            </a:br>
            <a:r>
              <a:rPr lang="nb-NO" sz="2800" dirty="0">
                <a:latin typeface="+mn-lt"/>
              </a:rPr>
              <a:t>ekskluderes dersom</a:t>
            </a:r>
            <a:br>
              <a:rPr lang="nb-NO" sz="2800" dirty="0">
                <a:latin typeface="+mn-lt"/>
              </a:rPr>
            </a:br>
            <a:r>
              <a:rPr lang="nb-NO" sz="2800" dirty="0">
                <a:latin typeface="+mn-lt"/>
              </a:rPr>
              <a:t>tjenester kun er digitale</a:t>
            </a:r>
            <a:endParaRPr lang="nb-NO" dirty="0">
              <a:latin typeface="+mn-lt"/>
            </a:endParaRPr>
          </a:p>
        </p:txBody>
      </p:sp>
      <p:sp>
        <p:nvSpPr>
          <p:cNvPr id="3" name="Rektangel 2">
            <a:extLst>
              <a:ext uri="{FF2B5EF4-FFF2-40B4-BE49-F238E27FC236}">
                <a16:creationId xmlns:a16="http://schemas.microsoft.com/office/drawing/2014/main" id="{0B3F2CDA-1FAE-11B3-643C-84803EA0B6B6}"/>
              </a:ext>
            </a:extLst>
          </p:cNvPr>
          <p:cNvSpPr/>
          <p:nvPr/>
        </p:nvSpPr>
        <p:spPr>
          <a:xfrm>
            <a:off x="9313932" y="3260389"/>
            <a:ext cx="140089" cy="23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a:solidFill>
                  <a:schemeClr val="tx1"/>
                </a:solidFill>
                <a:highlight>
                  <a:srgbClr val="FFFFFF"/>
                </a:highlight>
              </a:rPr>
              <a:t>1</a:t>
            </a:r>
          </a:p>
        </p:txBody>
      </p:sp>
    </p:spTree>
    <p:extLst>
      <p:ext uri="{BB962C8B-B14F-4D97-AF65-F5344CB8AC3E}">
        <p14:creationId xmlns:p14="http://schemas.microsoft.com/office/powerpoint/2010/main" val="311572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Søylediagram med liggende søyler. Utheving med en pil mot de to nederste søylene for ande utenfor arbeidsstyrken (5 prosent ikke-brukere og 19 prosent svake) og deretter pensjonister (13 prosent ikke-brukere og 33 prosent svake).&#10;Øverst er de under utdanning (1 prosent svake og ingen ikke-brukere) og ansatte (fire prosent svake og ingen ikke-brukere)">
            <a:extLst>
              <a:ext uri="{FF2B5EF4-FFF2-40B4-BE49-F238E27FC236}">
                <a16:creationId xmlns:a16="http://schemas.microsoft.com/office/drawing/2014/main" id="{077D761B-9695-7BBB-E02C-6EF819C5C631}"/>
              </a:ext>
            </a:extLst>
          </p:cNvPr>
          <p:cNvPicPr>
            <a:picLocks noGrp="1" noChangeAspect="1"/>
          </p:cNvPicPr>
          <p:nvPr>
            <p:ph sz="quarter" idx="4"/>
          </p:nvPr>
        </p:nvPicPr>
        <p:blipFill>
          <a:blip r:embed="rId3"/>
          <a:stretch>
            <a:fillRect/>
          </a:stretch>
        </p:blipFill>
        <p:spPr>
          <a:xfrm>
            <a:off x="838200" y="3029977"/>
            <a:ext cx="10255981" cy="2999464"/>
          </a:xfrm>
        </p:spPr>
      </p:pic>
      <p:sp>
        <p:nvSpPr>
          <p:cNvPr id="3" name="Tittel 2">
            <a:extLst>
              <a:ext uri="{FF2B5EF4-FFF2-40B4-BE49-F238E27FC236}">
                <a16:creationId xmlns:a16="http://schemas.microsoft.com/office/drawing/2014/main" id="{1C5BF358-207E-D250-1554-A9C626F6D322}"/>
              </a:ext>
            </a:extLst>
          </p:cNvPr>
          <p:cNvSpPr>
            <a:spLocks noGrp="1"/>
          </p:cNvSpPr>
          <p:nvPr>
            <p:ph type="title"/>
          </p:nvPr>
        </p:nvSpPr>
        <p:spPr>
          <a:xfrm>
            <a:off x="834024" y="825708"/>
            <a:ext cx="9786236" cy="617502"/>
          </a:xfrm>
        </p:spPr>
        <p:txBody>
          <a:bodyPr/>
          <a:lstStyle/>
          <a:p>
            <a:r>
              <a:rPr lang="nb-NO" dirty="0"/>
              <a:t>Hovedbeskjeftigelse og nivå på ferdigheter</a:t>
            </a:r>
          </a:p>
        </p:txBody>
      </p:sp>
      <p:sp>
        <p:nvSpPr>
          <p:cNvPr id="4" name="Plassholder for innhold 3">
            <a:extLst>
              <a:ext uri="{FF2B5EF4-FFF2-40B4-BE49-F238E27FC236}">
                <a16:creationId xmlns:a16="http://schemas.microsoft.com/office/drawing/2014/main" id="{B7345B6E-F21D-5698-83CF-990ABDF7FC83}"/>
              </a:ext>
            </a:extLst>
          </p:cNvPr>
          <p:cNvSpPr>
            <a:spLocks noGrp="1"/>
          </p:cNvSpPr>
          <p:nvPr>
            <p:ph sz="half" idx="1"/>
          </p:nvPr>
        </p:nvSpPr>
        <p:spPr>
          <a:xfrm>
            <a:off x="838199" y="1674759"/>
            <a:ext cx="10414299" cy="1189820"/>
          </a:xfrm>
        </p:spPr>
        <p:txBody>
          <a:bodyPr/>
          <a:lstStyle/>
          <a:p>
            <a:pPr marL="0" indent="0">
              <a:buNone/>
            </a:pPr>
            <a:r>
              <a:rPr lang="nb-NO" sz="2000" dirty="0"/>
              <a:t>Jo tettere tilknytning til arbeidsliv og utdanning, jo bedre ferdigheter.</a:t>
            </a:r>
          </a:p>
          <a:p>
            <a:pPr marL="0" indent="0">
              <a:buNone/>
            </a:pPr>
            <a:r>
              <a:rPr lang="nb-NO" sz="2000" dirty="0"/>
              <a:t>Å stå </a:t>
            </a:r>
            <a:r>
              <a:rPr lang="nb-NO" sz="2000" b="1" dirty="0">
                <a:solidFill>
                  <a:schemeClr val="accent3"/>
                </a:solidFill>
              </a:rPr>
              <a:t>utafor arbeidsstyrken gir utfordringer </a:t>
            </a:r>
            <a:r>
              <a:rPr lang="nb-NO" sz="2000" dirty="0"/>
              <a:t>knytta til svake digitale ferdigheter.</a:t>
            </a:r>
          </a:p>
        </p:txBody>
      </p:sp>
      <p:sp>
        <p:nvSpPr>
          <p:cNvPr id="2" name="Pil: høyre 1">
            <a:extLst>
              <a:ext uri="{FF2B5EF4-FFF2-40B4-BE49-F238E27FC236}">
                <a16:creationId xmlns:a16="http://schemas.microsoft.com/office/drawing/2014/main" id="{A86BB69C-665B-85B0-03C6-277BA1A9B40D}"/>
              </a:ext>
            </a:extLst>
          </p:cNvPr>
          <p:cNvSpPr/>
          <p:nvPr/>
        </p:nvSpPr>
        <p:spPr>
          <a:xfrm rot="731039">
            <a:off x="532369" y="4775655"/>
            <a:ext cx="1148227" cy="33172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2019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Bilde av en mann med grått hår og skjegg i treningsjakke med en mobil festet på armen som han trykker. Det går ledning fra mobilen til øreplugger. I bakgrunnen skogsmiljø og en skogsvei (han står på).">
            <a:extLst>
              <a:ext uri="{FF2B5EF4-FFF2-40B4-BE49-F238E27FC236}">
                <a16:creationId xmlns:a16="http://schemas.microsoft.com/office/drawing/2014/main" id="{3DA12012-8C67-41E6-88FB-F301C170513C}"/>
              </a:ext>
            </a:extLst>
          </p:cNvPr>
          <p:cNvPicPr>
            <a:picLocks noGrp="1" noChangeAspect="1"/>
          </p:cNvPicPr>
          <p:nvPr>
            <p:ph idx="13"/>
          </p:nvPr>
        </p:nvPicPr>
        <p:blipFill rotWithShape="1">
          <a:blip r:embed="rId2" cstate="hqprint">
            <a:extLst>
              <a:ext uri="{28A0092B-C50C-407E-A947-70E740481C1C}">
                <a14:useLocalDpi xmlns:a14="http://schemas.microsoft.com/office/drawing/2010/main"/>
              </a:ext>
            </a:extLst>
          </a:blip>
          <a:srcRect/>
          <a:stretch/>
        </p:blipFill>
        <p:spPr>
          <a:xfrm>
            <a:off x="1153584" y="2044557"/>
            <a:ext cx="4055416" cy="3440648"/>
          </a:xfrm>
        </p:spPr>
      </p:pic>
      <p:sp>
        <p:nvSpPr>
          <p:cNvPr id="3" name="Tittel 2">
            <a:extLst>
              <a:ext uri="{FF2B5EF4-FFF2-40B4-BE49-F238E27FC236}">
                <a16:creationId xmlns:a16="http://schemas.microsoft.com/office/drawing/2014/main" id="{66638E6F-B404-47DF-B982-CDCBCD9C8EA2}"/>
              </a:ext>
            </a:extLst>
          </p:cNvPr>
          <p:cNvSpPr>
            <a:spLocks noGrp="1"/>
          </p:cNvSpPr>
          <p:nvPr>
            <p:ph type="title"/>
          </p:nvPr>
        </p:nvSpPr>
        <p:spPr>
          <a:xfrm>
            <a:off x="7080364" y="583325"/>
            <a:ext cx="4431095" cy="126124"/>
          </a:xfrm>
        </p:spPr>
        <p:txBody>
          <a:bodyPr>
            <a:normAutofit fontScale="90000"/>
          </a:bodyPr>
          <a:lstStyle/>
          <a:p>
            <a:r>
              <a:rPr lang="nb-NO" dirty="0"/>
              <a:t> </a:t>
            </a:r>
          </a:p>
        </p:txBody>
      </p:sp>
      <p:sp>
        <p:nvSpPr>
          <p:cNvPr id="4" name="Plassholder for innhold 3">
            <a:extLst>
              <a:ext uri="{FF2B5EF4-FFF2-40B4-BE49-F238E27FC236}">
                <a16:creationId xmlns:a16="http://schemas.microsoft.com/office/drawing/2014/main" id="{5FBA254F-2CD5-48F1-9351-266FA4C5987F}"/>
              </a:ext>
            </a:extLst>
          </p:cNvPr>
          <p:cNvSpPr>
            <a:spLocks noGrp="1"/>
          </p:cNvSpPr>
          <p:nvPr>
            <p:ph idx="1"/>
          </p:nvPr>
        </p:nvSpPr>
        <p:spPr>
          <a:xfrm>
            <a:off x="5907463" y="2044557"/>
            <a:ext cx="5282434" cy="4384259"/>
          </a:xfrm>
        </p:spPr>
        <p:txBody>
          <a:bodyPr>
            <a:normAutofit/>
          </a:bodyPr>
          <a:lstStyle/>
          <a:p>
            <a:pPr>
              <a:spcBef>
                <a:spcPts val="0"/>
              </a:spcBef>
            </a:pPr>
            <a:r>
              <a:rPr lang="nb-NO" sz="2800" b="1" dirty="0"/>
              <a:t>+  </a:t>
            </a:r>
            <a:r>
              <a:rPr lang="nb-NO" sz="2800" dirty="0"/>
              <a:t> Seniorer vil framover være mer</a:t>
            </a:r>
            <a:br>
              <a:rPr lang="nb-NO" sz="2800" dirty="0"/>
            </a:br>
            <a:r>
              <a:rPr lang="nb-NO" sz="2800" dirty="0"/>
              <a:t>     utdanna og sannsynligvis jobbe</a:t>
            </a:r>
            <a:br>
              <a:rPr lang="nb-NO" sz="2800" dirty="0"/>
            </a:br>
            <a:r>
              <a:rPr lang="nb-NO" sz="2800" dirty="0"/>
              <a:t>     lenger.</a:t>
            </a:r>
          </a:p>
          <a:p>
            <a:pPr>
              <a:spcBef>
                <a:spcPts val="0"/>
              </a:spcBef>
            </a:pPr>
            <a:r>
              <a:rPr lang="nb-NO" sz="2800" b="1" dirty="0"/>
              <a:t>-  </a:t>
            </a:r>
            <a:r>
              <a:rPr lang="nb-NO" sz="2800" dirty="0"/>
              <a:t> Den digital utviklinga vil fortsette</a:t>
            </a:r>
            <a:br>
              <a:rPr lang="nb-NO" sz="2800" dirty="0"/>
            </a:br>
            <a:r>
              <a:rPr lang="nb-NO" sz="2800" dirty="0"/>
              <a:t>     og øke behovet for ferdigheter</a:t>
            </a:r>
            <a:br>
              <a:rPr lang="nb-NO" sz="2800" dirty="0"/>
            </a:br>
            <a:r>
              <a:rPr lang="nb-NO" sz="2800" dirty="0"/>
              <a:t>     som er nødvendige.</a:t>
            </a:r>
          </a:p>
        </p:txBody>
      </p:sp>
      <p:sp>
        <p:nvSpPr>
          <p:cNvPr id="2" name="Tittel 1">
            <a:extLst>
              <a:ext uri="{FF2B5EF4-FFF2-40B4-BE49-F238E27FC236}">
                <a16:creationId xmlns:a16="http://schemas.microsoft.com/office/drawing/2014/main" id="{DA0EF3B1-0201-8079-5A6F-0710C0C5D0C9}"/>
              </a:ext>
            </a:extLst>
          </p:cNvPr>
          <p:cNvSpPr txBox="1">
            <a:spLocks/>
          </p:cNvSpPr>
          <p:nvPr/>
        </p:nvSpPr>
        <p:spPr>
          <a:xfrm>
            <a:off x="1163965" y="738714"/>
            <a:ext cx="10114501" cy="979136"/>
          </a:xfrm>
          <a:prstGeom prst="rect">
            <a:avLst/>
          </a:prstGeom>
        </p:spPr>
        <p:txBody>
          <a:bodyPr vert="horz" lIns="0" tIns="0" rIns="0" bIns="0" rtlCol="0" anchor="b">
            <a:noAutofit/>
          </a:bodyPr>
          <a:lstStyle>
            <a:lvl1pPr algn="l" defTabSz="914446" rtl="0" eaLnBrk="1" latinLnBrk="0" hangingPunct="1">
              <a:lnSpc>
                <a:spcPct val="90000"/>
              </a:lnSpc>
              <a:spcBef>
                <a:spcPct val="0"/>
              </a:spcBef>
              <a:buNone/>
              <a:defRPr sz="4501" kern="1200">
                <a:solidFill>
                  <a:schemeClr val="tx1"/>
                </a:solidFill>
                <a:latin typeface="+mj-lt"/>
                <a:ea typeface="+mj-ea"/>
                <a:cs typeface="+mj-cs"/>
              </a:defRPr>
            </a:lvl1pPr>
          </a:lstStyle>
          <a:p>
            <a:r>
              <a:rPr lang="nb-NO" sz="3600" dirty="0"/>
              <a:t>Usikker «alderseffekt» på andel med </a:t>
            </a:r>
            <a:br>
              <a:rPr lang="nb-NO" sz="3600" dirty="0"/>
            </a:br>
            <a:r>
              <a:rPr lang="nb-NO" sz="3600" dirty="0"/>
              <a:t>svake digitale ferdigheter</a:t>
            </a:r>
          </a:p>
        </p:txBody>
      </p:sp>
    </p:spTree>
    <p:extLst>
      <p:ext uri="{BB962C8B-B14F-4D97-AF65-F5344CB8AC3E}">
        <p14:creationId xmlns:p14="http://schemas.microsoft.com/office/powerpoint/2010/main" val="5389178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110CE8-5D52-A8F0-F418-02F67847EB43}"/>
              </a:ext>
            </a:extLst>
          </p:cNvPr>
          <p:cNvSpPr>
            <a:spLocks noGrp="1"/>
          </p:cNvSpPr>
          <p:nvPr>
            <p:ph type="title"/>
          </p:nvPr>
        </p:nvSpPr>
        <p:spPr>
          <a:xfrm>
            <a:off x="833437" y="699425"/>
            <a:ext cx="10282582" cy="460150"/>
          </a:xfrm>
        </p:spPr>
        <p:txBody>
          <a:bodyPr/>
          <a:lstStyle/>
          <a:p>
            <a:r>
              <a:rPr lang="nb-NO" dirty="0"/>
              <a:t>Sikkerhet er en utfordring for alle</a:t>
            </a:r>
          </a:p>
        </p:txBody>
      </p:sp>
      <p:sp>
        <p:nvSpPr>
          <p:cNvPr id="7" name="TekstSylinder 6">
            <a:extLst>
              <a:ext uri="{FF2B5EF4-FFF2-40B4-BE49-F238E27FC236}">
                <a16:creationId xmlns:a16="http://schemas.microsoft.com/office/drawing/2014/main" id="{B49594CC-F35D-D396-B97D-005BBD3504E1}"/>
              </a:ext>
              <a:ext uri="{C183D7F6-B498-43B3-948B-1728B52AA6E4}">
                <adec:decorative xmlns:adec="http://schemas.microsoft.com/office/drawing/2017/decorative" val="0"/>
              </a:ext>
            </a:extLst>
          </p:cNvPr>
          <p:cNvSpPr txBox="1"/>
          <p:nvPr/>
        </p:nvSpPr>
        <p:spPr>
          <a:xfrm>
            <a:off x="833437" y="1342007"/>
            <a:ext cx="10450448" cy="4401205"/>
          </a:xfrm>
          <a:prstGeom prst="rect">
            <a:avLst/>
          </a:prstGeom>
          <a:noFill/>
        </p:spPr>
        <p:txBody>
          <a:bodyPr wrap="square" rtlCol="0">
            <a:spAutoFit/>
          </a:bodyPr>
          <a:lstStyle/>
          <a:p>
            <a:r>
              <a:rPr lang="nb-NO" sz="2400" dirty="0"/>
              <a:t>Andel med lite eller ingen erfaring tilsvarer mellom en og to av fem.</a:t>
            </a:r>
          </a:p>
          <a:p>
            <a:pPr>
              <a:lnSpc>
                <a:spcPct val="150000"/>
              </a:lnSpc>
            </a:pPr>
            <a:r>
              <a:rPr lang="nb-NO" sz="2400" dirty="0"/>
              <a:t>Relativt liten endring om vi </a:t>
            </a:r>
            <a:r>
              <a:rPr lang="nb-NO" sz="2400" b="1" dirty="0">
                <a:solidFill>
                  <a:schemeClr val="accent3">
                    <a:lumMod val="60000"/>
                    <a:lumOff val="40000"/>
                  </a:schemeClr>
                </a:solidFill>
              </a:rPr>
              <a:t>inkluderer seniorer </a:t>
            </a:r>
            <a:r>
              <a:rPr lang="nb-NO" sz="2400" dirty="0"/>
              <a:t>eller </a:t>
            </a:r>
            <a:r>
              <a:rPr lang="nb-NO" sz="2400" b="1" dirty="0">
                <a:solidFill>
                  <a:schemeClr val="accent3">
                    <a:lumMod val="75000"/>
                  </a:schemeClr>
                </a:solidFill>
              </a:rPr>
              <a:t>ikke</a:t>
            </a:r>
            <a:r>
              <a:rPr lang="nb-NO" sz="2400" dirty="0"/>
              <a:t>.</a:t>
            </a:r>
          </a:p>
          <a:p>
            <a:endParaRPr lang="nb-NO" sz="800" dirty="0"/>
          </a:p>
          <a:p>
            <a:br>
              <a:rPr lang="nb-NO" sz="1200" dirty="0"/>
            </a:br>
            <a:r>
              <a:rPr lang="nb-NO" sz="2400" b="1" dirty="0"/>
              <a:t>Gjenkjennelig</a:t>
            </a:r>
          </a:p>
          <a:p>
            <a:r>
              <a:rPr lang="nb-NO" sz="2400" b="1" dirty="0"/>
              <a:t>for dere?</a:t>
            </a:r>
          </a:p>
          <a:p>
            <a:br>
              <a:rPr lang="nb-NO" sz="800" b="1" dirty="0">
                <a:solidFill>
                  <a:schemeClr val="accent3"/>
                </a:solidFill>
              </a:rPr>
            </a:br>
            <a:r>
              <a:rPr lang="nb-NO" sz="1600" b="1" dirty="0">
                <a:solidFill>
                  <a:schemeClr val="accent3"/>
                </a:solidFill>
              </a:rPr>
              <a:t>- </a:t>
            </a:r>
            <a:r>
              <a:rPr lang="nb-NO" sz="2400" b="1" dirty="0">
                <a:solidFill>
                  <a:schemeClr val="accent3"/>
                </a:solidFill>
              </a:rPr>
              <a:t>Unike passord</a:t>
            </a:r>
          </a:p>
          <a:p>
            <a:br>
              <a:rPr lang="nb-NO" sz="1200" b="1" dirty="0">
                <a:solidFill>
                  <a:schemeClr val="accent3"/>
                </a:solidFill>
              </a:rPr>
            </a:br>
            <a:r>
              <a:rPr lang="nb-NO" sz="1200" b="1" dirty="0">
                <a:solidFill>
                  <a:schemeClr val="accent3"/>
                </a:solidFill>
              </a:rPr>
              <a:t>- </a:t>
            </a:r>
            <a:r>
              <a:rPr lang="nb-NO" sz="2400" b="1" dirty="0">
                <a:solidFill>
                  <a:schemeClr val="accent3"/>
                </a:solidFill>
              </a:rPr>
              <a:t>Endre </a:t>
            </a:r>
            <a:br>
              <a:rPr lang="nb-NO" sz="2400" b="1" dirty="0">
                <a:solidFill>
                  <a:schemeClr val="accent3"/>
                </a:solidFill>
              </a:rPr>
            </a:br>
            <a:r>
              <a:rPr lang="nb-NO" sz="2400" b="1" dirty="0">
                <a:solidFill>
                  <a:schemeClr val="accent3"/>
                </a:solidFill>
              </a:rPr>
              <a:t>  funksjoner</a:t>
            </a:r>
            <a:br>
              <a:rPr lang="nb-NO" sz="2400" b="1" dirty="0">
                <a:solidFill>
                  <a:schemeClr val="accent3"/>
                </a:solidFill>
              </a:rPr>
            </a:br>
            <a:br>
              <a:rPr lang="nb-NO" sz="1200" b="1" dirty="0">
                <a:solidFill>
                  <a:schemeClr val="accent3"/>
                </a:solidFill>
              </a:rPr>
            </a:br>
            <a:r>
              <a:rPr lang="nb-NO" sz="1200" b="1" dirty="0">
                <a:solidFill>
                  <a:schemeClr val="accent3"/>
                </a:solidFill>
              </a:rPr>
              <a:t>- </a:t>
            </a:r>
            <a:r>
              <a:rPr lang="nb-NO" sz="2400" b="1" dirty="0">
                <a:solidFill>
                  <a:schemeClr val="accent3"/>
                </a:solidFill>
              </a:rPr>
              <a:t>Vurdere</a:t>
            </a:r>
            <a:br>
              <a:rPr lang="nb-NO" sz="2400" b="1" dirty="0">
                <a:solidFill>
                  <a:schemeClr val="accent3"/>
                </a:solidFill>
              </a:rPr>
            </a:br>
            <a:r>
              <a:rPr lang="nb-NO" sz="2400" b="1" dirty="0">
                <a:solidFill>
                  <a:schemeClr val="accent3"/>
                </a:solidFill>
              </a:rPr>
              <a:t>  betingelser </a:t>
            </a:r>
            <a:endParaRPr lang="nb-NO" sz="2000" b="1" dirty="0">
              <a:solidFill>
                <a:schemeClr val="accent3"/>
              </a:solidFill>
            </a:endParaRPr>
          </a:p>
        </p:txBody>
      </p:sp>
      <p:graphicFrame>
        <p:nvGraphicFramePr>
          <p:cNvPr id="4" name="Plassholder for innhold 3" descr="Søylediagram med liggende søyler. Søylene er mellom 18 og 37 prosent. For det å lage unike passord til ulike brukerkontoer har hele utvalget 27 prosent med liten eller ingen erfaring, mens de under 60 år har 22 prosent.&#10;For å slå av og på sikkerhetsfunksjoner i sosiale medier og apper etter behov er det tilsvarende 37 og 27 prosent. Mens for å vurdere betingelser og tillatelser før du installerer programmer og apper er det 37 og 31 prosent.">
            <a:extLst>
              <a:ext uri="{FF2B5EF4-FFF2-40B4-BE49-F238E27FC236}">
                <a16:creationId xmlns:a16="http://schemas.microsoft.com/office/drawing/2014/main" id="{DF52A737-F1DE-4D66-8A2E-3ED4FD69B9B1}"/>
              </a:ext>
            </a:extLst>
          </p:cNvPr>
          <p:cNvGraphicFramePr>
            <a:graphicFrameLocks noGrp="1"/>
          </p:cNvGraphicFramePr>
          <p:nvPr>
            <p:ph sz="quarter" idx="13"/>
            <p:extLst>
              <p:ext uri="{D42A27DB-BD31-4B8C-83A1-F6EECF244321}">
                <p14:modId xmlns:p14="http://schemas.microsoft.com/office/powerpoint/2010/main" val="3987287177"/>
              </p:ext>
            </p:extLst>
          </p:nvPr>
        </p:nvGraphicFramePr>
        <p:xfrm>
          <a:off x="3921551" y="2441542"/>
          <a:ext cx="7536164" cy="37611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25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78768-3078-62C2-AED3-99C402FF290A}"/>
              </a:ext>
            </a:extLst>
          </p:cNvPr>
          <p:cNvSpPr>
            <a:spLocks noGrp="1"/>
          </p:cNvSpPr>
          <p:nvPr>
            <p:ph type="title"/>
          </p:nvPr>
        </p:nvSpPr>
        <p:spPr>
          <a:xfrm>
            <a:off x="834022" y="946108"/>
            <a:ext cx="10114501" cy="979136"/>
          </a:xfrm>
        </p:spPr>
        <p:txBody>
          <a:bodyPr/>
          <a:lstStyle/>
          <a:p>
            <a:r>
              <a:rPr lang="nb-NO" dirty="0"/>
              <a:t>Opplevd behov for å styrke digitale ferdigheter</a:t>
            </a:r>
            <a:br>
              <a:rPr lang="nb-NO" dirty="0"/>
            </a:br>
            <a:r>
              <a:rPr lang="nb-NO" dirty="0"/>
              <a:t> </a:t>
            </a:r>
            <a:r>
              <a:rPr lang="nb-NO" sz="3200" dirty="0"/>
              <a:t>-</a:t>
            </a:r>
            <a:r>
              <a:rPr lang="nb-NO" dirty="0"/>
              <a:t> i stor eller noen grad</a:t>
            </a:r>
          </a:p>
        </p:txBody>
      </p:sp>
      <p:sp>
        <p:nvSpPr>
          <p:cNvPr id="3" name="Plassholder for innhold 2">
            <a:extLst>
              <a:ext uri="{FF2B5EF4-FFF2-40B4-BE49-F238E27FC236}">
                <a16:creationId xmlns:a16="http://schemas.microsoft.com/office/drawing/2014/main" id="{95FDF5D3-3BAF-8CFA-CD64-C5B6CC90C207}"/>
              </a:ext>
            </a:extLst>
          </p:cNvPr>
          <p:cNvSpPr>
            <a:spLocks noGrp="1"/>
          </p:cNvSpPr>
          <p:nvPr>
            <p:ph sz="quarter" idx="13"/>
          </p:nvPr>
        </p:nvSpPr>
        <p:spPr>
          <a:xfrm>
            <a:off x="839706" y="2124635"/>
            <a:ext cx="10341078" cy="4061011"/>
          </a:xfrm>
        </p:spPr>
        <p:txBody>
          <a:bodyPr/>
          <a:lstStyle/>
          <a:p>
            <a:pPr>
              <a:lnSpc>
                <a:spcPct val="100000"/>
              </a:lnSpc>
              <a:spcBef>
                <a:spcPts val="0"/>
              </a:spcBef>
            </a:pPr>
            <a:r>
              <a:rPr lang="nb-NO" sz="2400" dirty="0"/>
              <a:t>De med </a:t>
            </a:r>
            <a:r>
              <a:rPr lang="nb-NO" sz="2400" b="1" dirty="0">
                <a:solidFill>
                  <a:schemeClr val="accent3"/>
                </a:solidFill>
              </a:rPr>
              <a:t>svake ferdigheter </a:t>
            </a:r>
            <a:r>
              <a:rPr lang="nb-NO" sz="2400" dirty="0"/>
              <a:t>opplever minst behov.</a:t>
            </a:r>
          </a:p>
          <a:p>
            <a:pPr marL="0" indent="0">
              <a:lnSpc>
                <a:spcPct val="100000"/>
              </a:lnSpc>
              <a:spcBef>
                <a:spcPts val="0"/>
              </a:spcBef>
              <a:buNone/>
            </a:pPr>
            <a:endParaRPr lang="nb-NO" sz="2400" dirty="0"/>
          </a:p>
          <a:p>
            <a:pPr>
              <a:lnSpc>
                <a:spcPct val="100000"/>
              </a:lnSpc>
              <a:spcBef>
                <a:spcPts val="0"/>
              </a:spcBef>
            </a:pPr>
            <a:r>
              <a:rPr lang="nb-NO" sz="2400" dirty="0"/>
              <a:t>Lite opplevd behov kan henge sammen med lite bruk – som er det vi har målt.</a:t>
            </a:r>
          </a:p>
          <a:p>
            <a:pPr>
              <a:lnSpc>
                <a:spcPct val="100000"/>
              </a:lnSpc>
              <a:spcBef>
                <a:spcPts val="0"/>
              </a:spcBef>
            </a:pPr>
            <a:endParaRPr lang="nb-NO" sz="2400" dirty="0"/>
          </a:p>
          <a:p>
            <a:pPr>
              <a:lnSpc>
                <a:spcPct val="100000"/>
              </a:lnSpc>
              <a:spcBef>
                <a:spcPts val="0"/>
              </a:spcBef>
            </a:pPr>
            <a:endParaRPr lang="nb-NO" sz="2000" dirty="0"/>
          </a:p>
          <a:p>
            <a:pPr marL="0" indent="0">
              <a:lnSpc>
                <a:spcPct val="100000"/>
              </a:lnSpc>
              <a:spcBef>
                <a:spcPts val="0"/>
              </a:spcBef>
              <a:buNone/>
            </a:pPr>
            <a:endParaRPr lang="nb-NO" sz="2400" dirty="0"/>
          </a:p>
          <a:p>
            <a:pPr>
              <a:lnSpc>
                <a:spcPct val="100000"/>
              </a:lnSpc>
              <a:spcBef>
                <a:spcPts val="0"/>
              </a:spcBef>
            </a:pPr>
            <a:endParaRPr lang="nb-NO" sz="4400" dirty="0"/>
          </a:p>
          <a:p>
            <a:pPr marL="0" indent="0">
              <a:buNone/>
            </a:pPr>
            <a:endParaRPr lang="nb-NO" sz="2000" dirty="0"/>
          </a:p>
        </p:txBody>
      </p:sp>
      <p:pic>
        <p:nvPicPr>
          <p:cNvPr id="5" name="Bilde 4" descr="Søylediagram med liggende søyler. Utheving med til på svake brukere, hvor 49 prosent oppgir ingen eller lite behov i jobb og i dagligliv, mens middels og sterke brukere oppgir 28 prosent.&#10;Sterke brukere oppgir i størst grad behov både i jobb og i dagligliv (44 prosent).">
            <a:extLst>
              <a:ext uri="{FF2B5EF4-FFF2-40B4-BE49-F238E27FC236}">
                <a16:creationId xmlns:a16="http://schemas.microsoft.com/office/drawing/2014/main" id="{176E8938-E8E8-A4B0-6DE6-D00AD2085945}"/>
              </a:ext>
            </a:extLst>
          </p:cNvPr>
          <p:cNvPicPr>
            <a:picLocks noChangeAspect="1"/>
          </p:cNvPicPr>
          <p:nvPr/>
        </p:nvPicPr>
        <p:blipFill>
          <a:blip r:embed="rId3"/>
          <a:stretch>
            <a:fillRect/>
          </a:stretch>
        </p:blipFill>
        <p:spPr>
          <a:xfrm>
            <a:off x="2991836" y="3723801"/>
            <a:ext cx="8309198" cy="2292770"/>
          </a:xfrm>
          <a:prstGeom prst="rect">
            <a:avLst/>
          </a:prstGeom>
        </p:spPr>
      </p:pic>
      <p:sp>
        <p:nvSpPr>
          <p:cNvPr id="4" name="Pil: høyre 3">
            <a:extLst>
              <a:ext uri="{FF2B5EF4-FFF2-40B4-BE49-F238E27FC236}">
                <a16:creationId xmlns:a16="http://schemas.microsoft.com/office/drawing/2014/main" id="{655FB8FA-6144-0DD5-53C2-19C2400BBFCF}"/>
              </a:ext>
            </a:extLst>
          </p:cNvPr>
          <p:cNvSpPr/>
          <p:nvPr/>
        </p:nvSpPr>
        <p:spPr>
          <a:xfrm>
            <a:off x="1011216" y="4260025"/>
            <a:ext cx="1775011" cy="37651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718597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F976A6-696D-8053-CDC4-E5CA13688418}"/>
              </a:ext>
            </a:extLst>
          </p:cNvPr>
          <p:cNvSpPr>
            <a:spLocks noGrp="1"/>
          </p:cNvSpPr>
          <p:nvPr>
            <p:ph type="title"/>
          </p:nvPr>
        </p:nvSpPr>
        <p:spPr>
          <a:xfrm>
            <a:off x="834023" y="602918"/>
            <a:ext cx="9940813" cy="714708"/>
          </a:xfrm>
        </p:spPr>
        <p:txBody>
          <a:bodyPr/>
          <a:lstStyle/>
          <a:p>
            <a:r>
              <a:rPr lang="nb-NO" dirty="0"/>
              <a:t>Ønsker for å utvikle digitale ferdigheter</a:t>
            </a:r>
          </a:p>
        </p:txBody>
      </p:sp>
      <p:pic>
        <p:nvPicPr>
          <p:cNvPr id="5" name="Plassholder for innhold 4" descr="Søylediagram med liggende søyler for en rekke ulike måter å utvikle ferdigheter på. Teksten i ruta ved siden av om de med sterke ferdigheter plassert øverst ved figuren, for andelen er i stor utstrekning over femti prosent. De sterke vil bruke de fleste måtene, men prøve seg fram selv er størst med 76 prosent. &#10;Veiledning av familie og bekjente er største andeler for middels (72 prosent) og svake brukere (66 proset).&#10;Jo svakere ferdigheter, jo mindre ønsker om å utvikle ferdighetene.&#10;Ikke-brukerne ønsker i størst fra ikke å utvikle ferdighetene (58 prosent). I nest størst grad ønsker de veiledning av familie og bekjente (19 prosent).">
            <a:extLst>
              <a:ext uri="{FF2B5EF4-FFF2-40B4-BE49-F238E27FC236}">
                <a16:creationId xmlns:a16="http://schemas.microsoft.com/office/drawing/2014/main" id="{50C2127A-945E-D4CF-C007-5A053CDEFA85}"/>
              </a:ext>
            </a:extLst>
          </p:cNvPr>
          <p:cNvPicPr>
            <a:picLocks noGrp="1" noChangeAspect="1"/>
          </p:cNvPicPr>
          <p:nvPr>
            <p:ph sz="quarter" idx="13"/>
          </p:nvPr>
        </p:nvPicPr>
        <p:blipFill>
          <a:blip r:embed="rId2"/>
          <a:stretch>
            <a:fillRect/>
          </a:stretch>
        </p:blipFill>
        <p:spPr>
          <a:xfrm>
            <a:off x="4485758" y="1317625"/>
            <a:ext cx="6602281" cy="4937458"/>
          </a:xfrm>
        </p:spPr>
      </p:pic>
      <p:sp>
        <p:nvSpPr>
          <p:cNvPr id="8" name="TekstSylinder 7">
            <a:extLst>
              <a:ext uri="{FF2B5EF4-FFF2-40B4-BE49-F238E27FC236}">
                <a16:creationId xmlns:a16="http://schemas.microsoft.com/office/drawing/2014/main" id="{CCFBA847-57FD-A87B-4941-082DFD9E15ED}"/>
              </a:ext>
            </a:extLst>
          </p:cNvPr>
          <p:cNvSpPr txBox="1"/>
          <p:nvPr/>
        </p:nvSpPr>
        <p:spPr>
          <a:xfrm>
            <a:off x="763571" y="1253761"/>
            <a:ext cx="4081808" cy="4585871"/>
          </a:xfrm>
          <a:prstGeom prst="rect">
            <a:avLst/>
          </a:prstGeom>
          <a:noFill/>
        </p:spPr>
        <p:txBody>
          <a:bodyPr wrap="square" rtlCol="0">
            <a:spAutoFit/>
          </a:bodyPr>
          <a:lstStyle/>
          <a:p>
            <a:r>
              <a:rPr lang="nb-NO" sz="2000" b="1" dirty="0"/>
              <a:t>Sterke ferdigheter – ønsker å</a:t>
            </a:r>
            <a:r>
              <a:rPr lang="nb-NO" sz="2000" dirty="0"/>
              <a:t>:</a:t>
            </a:r>
          </a:p>
          <a:p>
            <a:pPr marL="285750" indent="-285750">
              <a:buFont typeface="Arial" panose="020B0604020202020204" pitchFamily="34" charset="0"/>
              <a:buChar char="•"/>
            </a:pPr>
            <a:r>
              <a:rPr lang="nb-NO" dirty="0"/>
              <a:t>prøve seg fram selv</a:t>
            </a:r>
          </a:p>
          <a:p>
            <a:pPr marL="285750" indent="-285750">
              <a:buFont typeface="Arial" panose="020B0604020202020204" pitchFamily="34" charset="0"/>
              <a:buChar char="•"/>
            </a:pPr>
            <a:r>
              <a:rPr lang="nb-NO" dirty="0"/>
              <a:t>få veiledning av familie</a:t>
            </a:r>
            <a:br>
              <a:rPr lang="nb-NO" dirty="0"/>
            </a:br>
            <a:r>
              <a:rPr lang="nb-NO" dirty="0"/>
              <a:t>og bekjente</a:t>
            </a:r>
          </a:p>
          <a:p>
            <a:pPr marL="285750" indent="-285750">
              <a:buFont typeface="Arial" panose="020B0604020202020204" pitchFamily="34" charset="0"/>
              <a:buChar char="•"/>
            </a:pPr>
            <a:r>
              <a:rPr lang="nb-NO" dirty="0"/>
              <a:t>lese manualer og se videoforklaringer</a:t>
            </a:r>
          </a:p>
          <a:p>
            <a:pPr marL="285750" indent="-285750">
              <a:buFont typeface="Arial" panose="020B0604020202020204" pitchFamily="34" charset="0"/>
              <a:buChar char="•"/>
            </a:pPr>
            <a:r>
              <a:rPr lang="nb-NO" dirty="0"/>
              <a:t>få veiledning av kolleger </a:t>
            </a:r>
            <a:br>
              <a:rPr lang="nb-NO" dirty="0"/>
            </a:br>
            <a:r>
              <a:rPr lang="nb-NO" dirty="0"/>
              <a:t>og kurs fra arbeidsgiver </a:t>
            </a:r>
            <a:br>
              <a:rPr lang="nb-NO" dirty="0"/>
            </a:br>
            <a:r>
              <a:rPr lang="nb-NO" dirty="0"/>
              <a:t>– som forutsetter jobb</a:t>
            </a:r>
          </a:p>
          <a:p>
            <a:endParaRPr lang="nb-NO" dirty="0"/>
          </a:p>
          <a:p>
            <a:endParaRPr lang="nb-NO" dirty="0"/>
          </a:p>
          <a:p>
            <a:endParaRPr lang="nb-NO" sz="2000" b="1" dirty="0">
              <a:solidFill>
                <a:schemeClr val="accent3"/>
              </a:solidFill>
            </a:endParaRPr>
          </a:p>
          <a:p>
            <a:endParaRPr lang="nb-NO" dirty="0"/>
          </a:p>
          <a:p>
            <a:endParaRPr lang="nb-NO" b="1" dirty="0"/>
          </a:p>
          <a:p>
            <a:r>
              <a:rPr lang="nb-NO" sz="2000" b="1" dirty="0"/>
              <a:t>Ikke-brukere ønsker</a:t>
            </a:r>
          </a:p>
          <a:p>
            <a:r>
              <a:rPr lang="nb-NO" b="1" dirty="0"/>
              <a:t>i liten grad å utvikle ferdighetene</a:t>
            </a:r>
          </a:p>
        </p:txBody>
      </p:sp>
      <p:sp>
        <p:nvSpPr>
          <p:cNvPr id="9" name="Pil: høyre 8">
            <a:extLst>
              <a:ext uri="{FF2B5EF4-FFF2-40B4-BE49-F238E27FC236}">
                <a16:creationId xmlns:a16="http://schemas.microsoft.com/office/drawing/2014/main" id="{8E944B13-5D85-1485-7E9D-DE66C16C8F10}"/>
              </a:ext>
            </a:extLst>
          </p:cNvPr>
          <p:cNvSpPr/>
          <p:nvPr/>
        </p:nvSpPr>
        <p:spPr>
          <a:xfrm rot="294481">
            <a:off x="4769755" y="5694298"/>
            <a:ext cx="1084082" cy="16332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Pil: høyre 9">
            <a:extLst>
              <a:ext uri="{FF2B5EF4-FFF2-40B4-BE49-F238E27FC236}">
                <a16:creationId xmlns:a16="http://schemas.microsoft.com/office/drawing/2014/main" id="{AF677E38-C76C-6FF3-A0E1-B8D088294733}"/>
              </a:ext>
            </a:extLst>
          </p:cNvPr>
          <p:cNvSpPr/>
          <p:nvPr/>
        </p:nvSpPr>
        <p:spPr>
          <a:xfrm rot="21316347">
            <a:off x="3639999" y="1523447"/>
            <a:ext cx="1526031" cy="257497"/>
          </a:xfrm>
          <a:prstGeom prst="rightArrow">
            <a:avLst/>
          </a:prstGeom>
          <a:solidFill>
            <a:srgbClr val="CBD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Pil: høyre 10">
            <a:extLst>
              <a:ext uri="{FF2B5EF4-FFF2-40B4-BE49-F238E27FC236}">
                <a16:creationId xmlns:a16="http://schemas.microsoft.com/office/drawing/2014/main" id="{1E65B8EF-A4F0-0C16-0FC9-76158AE38672}"/>
              </a:ext>
            </a:extLst>
          </p:cNvPr>
          <p:cNvSpPr/>
          <p:nvPr/>
        </p:nvSpPr>
        <p:spPr>
          <a:xfrm>
            <a:off x="3943717" y="1846063"/>
            <a:ext cx="1084082" cy="16332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Pil: høyre 11">
            <a:extLst>
              <a:ext uri="{FF2B5EF4-FFF2-40B4-BE49-F238E27FC236}">
                <a16:creationId xmlns:a16="http://schemas.microsoft.com/office/drawing/2014/main" id="{E924177C-A473-9E2F-8FE0-007E81BB18BC}"/>
              </a:ext>
            </a:extLst>
          </p:cNvPr>
          <p:cNvSpPr/>
          <p:nvPr/>
        </p:nvSpPr>
        <p:spPr>
          <a:xfrm>
            <a:off x="3857130" y="1981199"/>
            <a:ext cx="1084082" cy="163322"/>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987828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F976A6-696D-8053-CDC4-E5CA13688418}"/>
              </a:ext>
            </a:extLst>
          </p:cNvPr>
          <p:cNvSpPr>
            <a:spLocks noGrp="1"/>
          </p:cNvSpPr>
          <p:nvPr>
            <p:ph type="title"/>
          </p:nvPr>
        </p:nvSpPr>
        <p:spPr>
          <a:xfrm>
            <a:off x="834023" y="602918"/>
            <a:ext cx="9940813" cy="714708"/>
          </a:xfrm>
        </p:spPr>
        <p:txBody>
          <a:bodyPr/>
          <a:lstStyle/>
          <a:p>
            <a:r>
              <a:rPr lang="nb-NO" dirty="0"/>
              <a:t>Ønsker for å utvikle digitale ferdigheter</a:t>
            </a:r>
          </a:p>
        </p:txBody>
      </p:sp>
      <p:pic>
        <p:nvPicPr>
          <p:cNvPr id="5" name="Plassholder for innhold 4" descr="Søylediagram med liggende søyler for en rekke ulike måter å utvikle ferdigheter på. Teksten i ruta ved siden av om de med sterke ferdigheter plassert øverst ved figuren, for andelen er i stor utstrekning over femti prosent. De sterke vil bruke de fleste måtene, men prøve seg fram selv er størst med 76 prosent. &#10;Veiledning av familie og bekjente er største andeler for middels (72 prosent) og svake brukere (66 proset).&#10;Jo svakere ferdigheter, jo mindre ønsker om å utvikle ferdighetene.&#10;Ikke-brukerne ønsker i størst fra ikke å utvikle ferdighetene (58 prosent). I nest størst grad ønsker de veiledning av familie og bekjente (19 prosent).">
            <a:extLst>
              <a:ext uri="{FF2B5EF4-FFF2-40B4-BE49-F238E27FC236}">
                <a16:creationId xmlns:a16="http://schemas.microsoft.com/office/drawing/2014/main" id="{50C2127A-945E-D4CF-C007-5A053CDEFA85}"/>
              </a:ext>
            </a:extLst>
          </p:cNvPr>
          <p:cNvPicPr>
            <a:picLocks noGrp="1" noChangeAspect="1"/>
          </p:cNvPicPr>
          <p:nvPr>
            <p:ph sz="quarter" idx="13"/>
          </p:nvPr>
        </p:nvPicPr>
        <p:blipFill>
          <a:blip r:embed="rId2"/>
          <a:stretch>
            <a:fillRect/>
          </a:stretch>
        </p:blipFill>
        <p:spPr>
          <a:xfrm>
            <a:off x="4485758" y="1317625"/>
            <a:ext cx="6602281" cy="4937458"/>
          </a:xfrm>
        </p:spPr>
      </p:pic>
      <p:sp>
        <p:nvSpPr>
          <p:cNvPr id="8" name="TekstSylinder 7">
            <a:extLst>
              <a:ext uri="{FF2B5EF4-FFF2-40B4-BE49-F238E27FC236}">
                <a16:creationId xmlns:a16="http://schemas.microsoft.com/office/drawing/2014/main" id="{CCFBA847-57FD-A87B-4941-082DFD9E15ED}"/>
              </a:ext>
            </a:extLst>
          </p:cNvPr>
          <p:cNvSpPr txBox="1"/>
          <p:nvPr/>
        </p:nvSpPr>
        <p:spPr>
          <a:xfrm>
            <a:off x="763571" y="1253761"/>
            <a:ext cx="4081808" cy="4585871"/>
          </a:xfrm>
          <a:prstGeom prst="rect">
            <a:avLst/>
          </a:prstGeom>
          <a:noFill/>
        </p:spPr>
        <p:txBody>
          <a:bodyPr wrap="square" rtlCol="0">
            <a:spAutoFit/>
          </a:bodyPr>
          <a:lstStyle/>
          <a:p>
            <a:r>
              <a:rPr lang="nb-NO" sz="2000" b="1" dirty="0"/>
              <a:t>Sterke ferdigheter – ønsker å</a:t>
            </a:r>
            <a:r>
              <a:rPr lang="nb-NO" sz="2000" dirty="0"/>
              <a:t>:</a:t>
            </a:r>
          </a:p>
          <a:p>
            <a:pPr marL="285750" indent="-285750">
              <a:buFont typeface="Arial" panose="020B0604020202020204" pitchFamily="34" charset="0"/>
              <a:buChar char="•"/>
            </a:pPr>
            <a:r>
              <a:rPr lang="nb-NO" dirty="0"/>
              <a:t>prøve seg fram selv</a:t>
            </a:r>
          </a:p>
          <a:p>
            <a:pPr marL="285750" indent="-285750">
              <a:buFont typeface="Arial" panose="020B0604020202020204" pitchFamily="34" charset="0"/>
              <a:buChar char="•"/>
            </a:pPr>
            <a:r>
              <a:rPr lang="nb-NO" dirty="0"/>
              <a:t>få veiledning av familie</a:t>
            </a:r>
            <a:br>
              <a:rPr lang="nb-NO" dirty="0"/>
            </a:br>
            <a:r>
              <a:rPr lang="nb-NO" dirty="0"/>
              <a:t>og bekjente</a:t>
            </a:r>
          </a:p>
          <a:p>
            <a:pPr marL="285750" indent="-285750">
              <a:buFont typeface="Arial" panose="020B0604020202020204" pitchFamily="34" charset="0"/>
              <a:buChar char="•"/>
            </a:pPr>
            <a:r>
              <a:rPr lang="nb-NO" dirty="0"/>
              <a:t>lese manualer og se videoforklaringer</a:t>
            </a:r>
          </a:p>
          <a:p>
            <a:pPr marL="285750" indent="-285750">
              <a:buFont typeface="Arial" panose="020B0604020202020204" pitchFamily="34" charset="0"/>
              <a:buChar char="•"/>
            </a:pPr>
            <a:r>
              <a:rPr lang="nb-NO" dirty="0"/>
              <a:t>få veiledning av kolleger </a:t>
            </a:r>
            <a:br>
              <a:rPr lang="nb-NO" dirty="0"/>
            </a:br>
            <a:r>
              <a:rPr lang="nb-NO" dirty="0"/>
              <a:t>og kurs fra arbeidsgiver </a:t>
            </a:r>
            <a:br>
              <a:rPr lang="nb-NO" dirty="0"/>
            </a:br>
            <a:r>
              <a:rPr lang="nb-NO" dirty="0"/>
              <a:t>– som forutsetter jobb</a:t>
            </a:r>
          </a:p>
          <a:p>
            <a:endParaRPr lang="nb-NO" dirty="0"/>
          </a:p>
          <a:p>
            <a:endParaRPr lang="nb-NO" dirty="0"/>
          </a:p>
          <a:p>
            <a:r>
              <a:rPr lang="nb-NO" sz="2000" b="1" dirty="0">
                <a:solidFill>
                  <a:schemeClr val="accent3"/>
                </a:solidFill>
              </a:rPr>
              <a:t>Hva med innsatte?</a:t>
            </a:r>
          </a:p>
          <a:p>
            <a:endParaRPr lang="nb-NO" dirty="0"/>
          </a:p>
          <a:p>
            <a:endParaRPr lang="nb-NO" b="1" dirty="0"/>
          </a:p>
          <a:p>
            <a:r>
              <a:rPr lang="nb-NO" sz="2000" b="1" dirty="0"/>
              <a:t>Ikke-brukere ønsker</a:t>
            </a:r>
          </a:p>
          <a:p>
            <a:r>
              <a:rPr lang="nb-NO" b="1" dirty="0"/>
              <a:t>i liten grad å utvikle ferdighetene</a:t>
            </a:r>
          </a:p>
        </p:txBody>
      </p:sp>
      <p:sp>
        <p:nvSpPr>
          <p:cNvPr id="9" name="Pil: høyre 8">
            <a:extLst>
              <a:ext uri="{FF2B5EF4-FFF2-40B4-BE49-F238E27FC236}">
                <a16:creationId xmlns:a16="http://schemas.microsoft.com/office/drawing/2014/main" id="{8E944B13-5D85-1485-7E9D-DE66C16C8F10}"/>
              </a:ext>
            </a:extLst>
          </p:cNvPr>
          <p:cNvSpPr/>
          <p:nvPr/>
        </p:nvSpPr>
        <p:spPr>
          <a:xfrm rot="294481">
            <a:off x="4769755" y="5694298"/>
            <a:ext cx="1084082" cy="16332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Pil: høyre 9">
            <a:extLst>
              <a:ext uri="{FF2B5EF4-FFF2-40B4-BE49-F238E27FC236}">
                <a16:creationId xmlns:a16="http://schemas.microsoft.com/office/drawing/2014/main" id="{AF677E38-C76C-6FF3-A0E1-B8D088294733}"/>
              </a:ext>
            </a:extLst>
          </p:cNvPr>
          <p:cNvSpPr/>
          <p:nvPr/>
        </p:nvSpPr>
        <p:spPr>
          <a:xfrm rot="21316347">
            <a:off x="3639999" y="1523447"/>
            <a:ext cx="1526031" cy="257497"/>
          </a:xfrm>
          <a:prstGeom prst="rightArrow">
            <a:avLst/>
          </a:prstGeom>
          <a:solidFill>
            <a:srgbClr val="CBD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Pil: høyre 10">
            <a:extLst>
              <a:ext uri="{FF2B5EF4-FFF2-40B4-BE49-F238E27FC236}">
                <a16:creationId xmlns:a16="http://schemas.microsoft.com/office/drawing/2014/main" id="{1E65B8EF-A4F0-0C16-0FC9-76158AE38672}"/>
              </a:ext>
            </a:extLst>
          </p:cNvPr>
          <p:cNvSpPr/>
          <p:nvPr/>
        </p:nvSpPr>
        <p:spPr>
          <a:xfrm>
            <a:off x="3943717" y="1846063"/>
            <a:ext cx="1084082" cy="16332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Pil: høyre 11">
            <a:extLst>
              <a:ext uri="{FF2B5EF4-FFF2-40B4-BE49-F238E27FC236}">
                <a16:creationId xmlns:a16="http://schemas.microsoft.com/office/drawing/2014/main" id="{E924177C-A473-9E2F-8FE0-007E81BB18BC}"/>
              </a:ext>
            </a:extLst>
          </p:cNvPr>
          <p:cNvSpPr/>
          <p:nvPr/>
        </p:nvSpPr>
        <p:spPr>
          <a:xfrm>
            <a:off x="3857130" y="1981199"/>
            <a:ext cx="1084082" cy="163322"/>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70547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FA1B62C-BC01-4FB0-F4F6-A9C35483FF36}"/>
              </a:ext>
            </a:extLst>
          </p:cNvPr>
          <p:cNvSpPr>
            <a:spLocks noGrp="1"/>
          </p:cNvSpPr>
          <p:nvPr>
            <p:ph sz="quarter" idx="13"/>
          </p:nvPr>
        </p:nvSpPr>
        <p:spPr>
          <a:xfrm>
            <a:off x="834025" y="1348035"/>
            <a:ext cx="3907657" cy="4301252"/>
          </a:xfrm>
        </p:spPr>
        <p:txBody>
          <a:bodyPr/>
          <a:lstStyle/>
          <a:p>
            <a:pPr marL="0" indent="0">
              <a:buNone/>
            </a:pPr>
            <a:r>
              <a:rPr lang="nb-NO" dirty="0"/>
              <a:t>For liten interesse</a:t>
            </a:r>
            <a:br>
              <a:rPr lang="nb-NO" dirty="0"/>
            </a:br>
            <a:br>
              <a:rPr lang="nb-NO" sz="300" dirty="0"/>
            </a:br>
            <a:r>
              <a:rPr lang="nb-NO" dirty="0"/>
              <a:t>For lite tid</a:t>
            </a:r>
            <a:br>
              <a:rPr lang="nb-NO" dirty="0"/>
            </a:br>
            <a:br>
              <a:rPr lang="nb-NO" sz="300" dirty="0"/>
            </a:br>
            <a:r>
              <a:rPr lang="nb-NO" b="1" dirty="0">
                <a:solidFill>
                  <a:schemeClr val="accent3"/>
                </a:solidFill>
              </a:rPr>
              <a:t>For vanskelig eller teknisk språk</a:t>
            </a:r>
            <a:br>
              <a:rPr lang="nb-NO" dirty="0">
                <a:solidFill>
                  <a:schemeClr val="accent3"/>
                </a:solidFill>
              </a:rPr>
            </a:br>
            <a:br>
              <a:rPr lang="nb-NO" sz="700" dirty="0">
                <a:solidFill>
                  <a:schemeClr val="accent3"/>
                </a:solidFill>
              </a:rPr>
            </a:br>
            <a:r>
              <a:rPr lang="nb-NO" b="1" dirty="0">
                <a:solidFill>
                  <a:schemeClr val="accent3"/>
                </a:solidFill>
              </a:rPr>
              <a:t>For lite kunnskap om verktøy</a:t>
            </a:r>
            <a:br>
              <a:rPr lang="nb-NO" b="1" dirty="0">
                <a:solidFill>
                  <a:schemeClr val="accent3"/>
                </a:solidFill>
              </a:rPr>
            </a:br>
            <a:r>
              <a:rPr lang="nb-NO" b="1" dirty="0">
                <a:solidFill>
                  <a:schemeClr val="accent3"/>
                </a:solidFill>
              </a:rPr>
              <a:t> og tjenester</a:t>
            </a:r>
          </a:p>
          <a:p>
            <a:pPr marL="0" indent="0">
              <a:buNone/>
            </a:pPr>
            <a:endParaRPr lang="nb-NO" sz="600" dirty="0">
              <a:solidFill>
                <a:schemeClr val="accent3"/>
              </a:solidFill>
            </a:endParaRPr>
          </a:p>
          <a:p>
            <a:pPr marL="0" indent="0">
              <a:buNone/>
            </a:pPr>
            <a:r>
              <a:rPr lang="nb-NO" b="1" dirty="0">
                <a:solidFill>
                  <a:schemeClr val="accent3"/>
                </a:solidFill>
              </a:rPr>
              <a:t>Familie eller venner utfører den digitale bruken</a:t>
            </a:r>
          </a:p>
          <a:p>
            <a:pPr marL="0" indent="0">
              <a:buNone/>
            </a:pPr>
            <a:r>
              <a:rPr lang="nb-NO" sz="2400" dirty="0"/>
              <a:t>De tre utheva hindringene er viktige å huske på og følge opp!</a:t>
            </a:r>
          </a:p>
        </p:txBody>
      </p:sp>
      <p:pic>
        <p:nvPicPr>
          <p:cNvPr id="5" name="Bilde 4" descr="Søylediagram med liggende søyler for ulike alternative hindringer med største hindringer øverst. &#10;Uthever fra teksten i illustrasjonsfigur:&#10;For liten interesse, som er det størst andel blant ikke-brukere (65 prosent), svake (65 prosent) og middels brukere (57 prosent) oppgir.&#10;For lite tid er det størst andel streke brukere (52 prosent) oppgir.&#10;Hindringene som er utheva er&#10;for vanskelig eller teknisk språk, for lite kunnskap om verktøy og tjenester og hindringen familie eller venner utfører den digitale bruken. Alle disse er det relativt store andeler blant de tre svakeste gruppene, særlig de svake brukerne.">
            <a:extLst>
              <a:ext uri="{FF2B5EF4-FFF2-40B4-BE49-F238E27FC236}">
                <a16:creationId xmlns:a16="http://schemas.microsoft.com/office/drawing/2014/main" id="{3C3FCCC5-0D9A-AE14-ED50-CEF749994AA1}"/>
              </a:ext>
            </a:extLst>
          </p:cNvPr>
          <p:cNvPicPr>
            <a:picLocks noChangeAspect="1"/>
          </p:cNvPicPr>
          <p:nvPr/>
        </p:nvPicPr>
        <p:blipFill>
          <a:blip r:embed="rId2"/>
          <a:stretch>
            <a:fillRect/>
          </a:stretch>
        </p:blipFill>
        <p:spPr>
          <a:xfrm>
            <a:off x="4766049" y="1104559"/>
            <a:ext cx="6325013" cy="5567330"/>
          </a:xfrm>
          <a:prstGeom prst="rect">
            <a:avLst/>
          </a:prstGeom>
        </p:spPr>
      </p:pic>
      <p:sp>
        <p:nvSpPr>
          <p:cNvPr id="2" name="Tittel 1">
            <a:extLst>
              <a:ext uri="{FF2B5EF4-FFF2-40B4-BE49-F238E27FC236}">
                <a16:creationId xmlns:a16="http://schemas.microsoft.com/office/drawing/2014/main" id="{C746FD2E-E8E0-4F41-BFA5-90871C84F234}"/>
              </a:ext>
            </a:extLst>
          </p:cNvPr>
          <p:cNvSpPr>
            <a:spLocks noGrp="1"/>
          </p:cNvSpPr>
          <p:nvPr>
            <p:ph type="title"/>
          </p:nvPr>
        </p:nvSpPr>
        <p:spPr>
          <a:xfrm>
            <a:off x="834023" y="630184"/>
            <a:ext cx="6990223" cy="717851"/>
          </a:xfrm>
        </p:spPr>
        <p:txBody>
          <a:bodyPr/>
          <a:lstStyle/>
          <a:p>
            <a:r>
              <a:rPr lang="nb-NO" dirty="0"/>
              <a:t>Hindringer for å bli bedre – NB!</a:t>
            </a:r>
          </a:p>
        </p:txBody>
      </p:sp>
      <p:sp>
        <p:nvSpPr>
          <p:cNvPr id="6" name="Pil: høyre 5">
            <a:extLst>
              <a:ext uri="{FF2B5EF4-FFF2-40B4-BE49-F238E27FC236}">
                <a16:creationId xmlns:a16="http://schemas.microsoft.com/office/drawing/2014/main" id="{30D3F261-1C5E-9639-6110-10A3103E3F3D}"/>
              </a:ext>
            </a:extLst>
          </p:cNvPr>
          <p:cNvSpPr/>
          <p:nvPr/>
        </p:nvSpPr>
        <p:spPr>
          <a:xfrm rot="21419524">
            <a:off x="3502197" y="1673447"/>
            <a:ext cx="1737216" cy="226216"/>
          </a:xfrm>
          <a:prstGeom prst="rightArrow">
            <a:avLst/>
          </a:prstGeom>
          <a:solidFill>
            <a:srgbClr val="CBD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Pil: høyre 6">
            <a:extLst>
              <a:ext uri="{FF2B5EF4-FFF2-40B4-BE49-F238E27FC236}">
                <a16:creationId xmlns:a16="http://schemas.microsoft.com/office/drawing/2014/main" id="{8C3A5ECD-A0D9-9667-7427-2AE418C8B018}"/>
              </a:ext>
            </a:extLst>
          </p:cNvPr>
          <p:cNvSpPr/>
          <p:nvPr/>
        </p:nvSpPr>
        <p:spPr>
          <a:xfrm rot="21311273">
            <a:off x="3514883" y="1233295"/>
            <a:ext cx="1471855" cy="194276"/>
          </a:xfrm>
          <a:prstGeom prst="rightArrow">
            <a:avLst/>
          </a:prstGeom>
          <a:solidFill>
            <a:srgbClr val="25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Pil: høyre 7">
            <a:extLst>
              <a:ext uri="{FF2B5EF4-FFF2-40B4-BE49-F238E27FC236}">
                <a16:creationId xmlns:a16="http://schemas.microsoft.com/office/drawing/2014/main" id="{CDCF1DA7-68B2-ADBD-499A-BE26DB516B9C}"/>
              </a:ext>
            </a:extLst>
          </p:cNvPr>
          <p:cNvSpPr/>
          <p:nvPr/>
        </p:nvSpPr>
        <p:spPr>
          <a:xfrm rot="21361218">
            <a:off x="3692114" y="1317152"/>
            <a:ext cx="1817200" cy="214061"/>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Pil: høyre 8">
            <a:extLst>
              <a:ext uri="{FF2B5EF4-FFF2-40B4-BE49-F238E27FC236}">
                <a16:creationId xmlns:a16="http://schemas.microsoft.com/office/drawing/2014/main" id="{C8CDC377-9875-8F49-7EB1-671080117009}"/>
              </a:ext>
            </a:extLst>
          </p:cNvPr>
          <p:cNvSpPr/>
          <p:nvPr/>
        </p:nvSpPr>
        <p:spPr>
          <a:xfrm rot="21361218">
            <a:off x="3684255" y="1431844"/>
            <a:ext cx="1817200" cy="21406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 name="Pil: høyre 9">
            <a:extLst>
              <a:ext uri="{FF2B5EF4-FFF2-40B4-BE49-F238E27FC236}">
                <a16:creationId xmlns:a16="http://schemas.microsoft.com/office/drawing/2014/main" id="{DF83F019-B452-91F6-9E33-02CF971BF53A}"/>
              </a:ext>
            </a:extLst>
          </p:cNvPr>
          <p:cNvSpPr/>
          <p:nvPr/>
        </p:nvSpPr>
        <p:spPr>
          <a:xfrm>
            <a:off x="3872795" y="1959742"/>
            <a:ext cx="893254" cy="223340"/>
          </a:xfrm>
          <a:prstGeom prst="rightArrow">
            <a:avLst/>
          </a:prstGeom>
          <a:solidFill>
            <a:srgbClr val="25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Pil: høyre 10">
            <a:extLst>
              <a:ext uri="{FF2B5EF4-FFF2-40B4-BE49-F238E27FC236}">
                <a16:creationId xmlns:a16="http://schemas.microsoft.com/office/drawing/2014/main" id="{5A53C21C-BE54-AC58-71B8-9C1B3117D082}"/>
              </a:ext>
            </a:extLst>
          </p:cNvPr>
          <p:cNvSpPr/>
          <p:nvPr/>
        </p:nvSpPr>
        <p:spPr>
          <a:xfrm rot="21328578">
            <a:off x="4392842" y="3224507"/>
            <a:ext cx="1119498" cy="214061"/>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Pil: høyre 11">
            <a:extLst>
              <a:ext uri="{FF2B5EF4-FFF2-40B4-BE49-F238E27FC236}">
                <a16:creationId xmlns:a16="http://schemas.microsoft.com/office/drawing/2014/main" id="{105D1054-0727-24F4-A847-B4B89500F525}"/>
              </a:ext>
            </a:extLst>
          </p:cNvPr>
          <p:cNvSpPr/>
          <p:nvPr/>
        </p:nvSpPr>
        <p:spPr>
          <a:xfrm rot="21328578">
            <a:off x="4545780" y="3386796"/>
            <a:ext cx="868598" cy="21780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Pil: høyre 12">
            <a:extLst>
              <a:ext uri="{FF2B5EF4-FFF2-40B4-BE49-F238E27FC236}">
                <a16:creationId xmlns:a16="http://schemas.microsoft.com/office/drawing/2014/main" id="{539F7769-D3CC-F20E-23F5-D2EF5BB54565}"/>
              </a:ext>
            </a:extLst>
          </p:cNvPr>
          <p:cNvSpPr/>
          <p:nvPr/>
        </p:nvSpPr>
        <p:spPr>
          <a:xfrm>
            <a:off x="3887908" y="2112143"/>
            <a:ext cx="1014031" cy="199724"/>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Pil: høyre 13">
            <a:extLst>
              <a:ext uri="{FF2B5EF4-FFF2-40B4-BE49-F238E27FC236}">
                <a16:creationId xmlns:a16="http://schemas.microsoft.com/office/drawing/2014/main" id="{4B09FD7F-28F2-801B-A224-ADCE82981113}"/>
              </a:ext>
            </a:extLst>
          </p:cNvPr>
          <p:cNvSpPr/>
          <p:nvPr/>
        </p:nvSpPr>
        <p:spPr>
          <a:xfrm rot="21318570">
            <a:off x="3857078" y="2434228"/>
            <a:ext cx="1119498" cy="214061"/>
          </a:xfrm>
          <a:prstGeom prst="rightArrow">
            <a:avLst/>
          </a:prstGeom>
          <a:solidFill>
            <a:srgbClr val="25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5" name="Pil: høyre 14">
            <a:extLst>
              <a:ext uri="{FF2B5EF4-FFF2-40B4-BE49-F238E27FC236}">
                <a16:creationId xmlns:a16="http://schemas.microsoft.com/office/drawing/2014/main" id="{CE8BB0DD-D8C0-686C-24DD-2FFB3D1D8B9D}"/>
              </a:ext>
            </a:extLst>
          </p:cNvPr>
          <p:cNvSpPr/>
          <p:nvPr/>
        </p:nvSpPr>
        <p:spPr>
          <a:xfrm rot="21318570">
            <a:off x="4010187" y="2578092"/>
            <a:ext cx="1327224" cy="239930"/>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Pil: høyre 15">
            <a:extLst>
              <a:ext uri="{FF2B5EF4-FFF2-40B4-BE49-F238E27FC236}">
                <a16:creationId xmlns:a16="http://schemas.microsoft.com/office/drawing/2014/main" id="{2D9D3EE6-7409-E810-0919-CB5C1926CAF6}"/>
              </a:ext>
            </a:extLst>
          </p:cNvPr>
          <p:cNvSpPr/>
          <p:nvPr/>
        </p:nvSpPr>
        <p:spPr>
          <a:xfrm rot="21328578">
            <a:off x="3906451" y="2552409"/>
            <a:ext cx="791742" cy="21780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7" name="Pil: høyre 16">
            <a:extLst>
              <a:ext uri="{FF2B5EF4-FFF2-40B4-BE49-F238E27FC236}">
                <a16:creationId xmlns:a16="http://schemas.microsoft.com/office/drawing/2014/main" id="{AE4FBF19-C8A4-4B96-DA6C-B9CE015B7661}"/>
              </a:ext>
            </a:extLst>
          </p:cNvPr>
          <p:cNvSpPr/>
          <p:nvPr/>
        </p:nvSpPr>
        <p:spPr>
          <a:xfrm rot="21328578">
            <a:off x="4355962" y="3142688"/>
            <a:ext cx="699161" cy="188976"/>
          </a:xfrm>
          <a:prstGeom prst="rightArrow">
            <a:avLst/>
          </a:prstGeom>
          <a:solidFill>
            <a:srgbClr val="25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il: høyre 3">
            <a:extLst>
              <a:ext uri="{FF2B5EF4-FFF2-40B4-BE49-F238E27FC236}">
                <a16:creationId xmlns:a16="http://schemas.microsoft.com/office/drawing/2014/main" id="{C5955907-C74F-29D3-41A7-AF7BF66158CD}"/>
              </a:ext>
            </a:extLst>
          </p:cNvPr>
          <p:cNvSpPr/>
          <p:nvPr/>
        </p:nvSpPr>
        <p:spPr>
          <a:xfrm rot="21328578">
            <a:off x="3906694" y="2199953"/>
            <a:ext cx="636084" cy="21780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4116770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38BF888-24F6-2B0D-DC94-27FA52A2B315}"/>
              </a:ext>
            </a:extLst>
          </p:cNvPr>
          <p:cNvSpPr>
            <a:spLocks noGrp="1"/>
          </p:cNvSpPr>
          <p:nvPr>
            <p:ph type="body" sz="quarter" idx="10"/>
          </p:nvPr>
        </p:nvSpPr>
        <p:spPr>
          <a:xfrm>
            <a:off x="2807755" y="1978605"/>
            <a:ext cx="6703975" cy="3604614"/>
          </a:xfrm>
        </p:spPr>
        <p:txBody>
          <a:bodyPr/>
          <a:lstStyle/>
          <a:p>
            <a:r>
              <a:rPr lang="nb-NO" dirty="0"/>
              <a:t>Jo svakere ferdigheter, jo større kan avstanden være til at vi opplever det som mulig å tilegne oss det vi har behov for. </a:t>
            </a:r>
          </a:p>
          <a:p>
            <a:r>
              <a:rPr lang="nb-NO" dirty="0"/>
              <a:t>Vi trenger ferdigheter til å handle med og en forståelse av at det er effektivt i situasjonen. </a:t>
            </a:r>
          </a:p>
          <a:p>
            <a:r>
              <a:rPr lang="nb-NO" dirty="0"/>
              <a:t>Hva vi ser som overkommelig avhenger av ferdighetene våre og situasjonen vi er i.</a:t>
            </a:r>
          </a:p>
        </p:txBody>
      </p:sp>
    </p:spTree>
    <p:extLst>
      <p:ext uri="{BB962C8B-B14F-4D97-AF65-F5344CB8AC3E}">
        <p14:creationId xmlns:p14="http://schemas.microsoft.com/office/powerpoint/2010/main" val="1361263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7CD3DC-0229-4800-9623-6C9B8469110A}"/>
              </a:ext>
            </a:extLst>
          </p:cNvPr>
          <p:cNvSpPr>
            <a:spLocks noGrp="1"/>
          </p:cNvSpPr>
          <p:nvPr>
            <p:ph type="title"/>
          </p:nvPr>
        </p:nvSpPr>
        <p:spPr>
          <a:xfrm>
            <a:off x="1032408" y="725679"/>
            <a:ext cx="7893106" cy="505364"/>
          </a:xfrm>
        </p:spPr>
        <p:txBody>
          <a:bodyPr>
            <a:normAutofit/>
          </a:bodyPr>
          <a:lstStyle/>
          <a:p>
            <a:r>
              <a:rPr lang="nb-NO" sz="3200" dirty="0">
                <a:latin typeface="+mj-lt"/>
                <a:ea typeface="Open Sans Semibold"/>
                <a:cs typeface="Arial"/>
              </a:rPr>
              <a:t>Mål med direktoratet</a:t>
            </a:r>
            <a:endParaRPr lang="nb-NO" sz="3200" dirty="0">
              <a:latin typeface="+mj-lt"/>
            </a:endParaRPr>
          </a:p>
        </p:txBody>
      </p:sp>
      <p:sp>
        <p:nvSpPr>
          <p:cNvPr id="3" name="Plassholder for innhold 2">
            <a:extLst>
              <a:ext uri="{FF2B5EF4-FFF2-40B4-BE49-F238E27FC236}">
                <a16:creationId xmlns:a16="http://schemas.microsoft.com/office/drawing/2014/main" id="{BA0EA937-D316-4878-B00E-BE2B0BBDDEAE}"/>
              </a:ext>
            </a:extLst>
          </p:cNvPr>
          <p:cNvSpPr>
            <a:spLocks noGrp="1"/>
          </p:cNvSpPr>
          <p:nvPr>
            <p:ph idx="1"/>
          </p:nvPr>
        </p:nvSpPr>
        <p:spPr>
          <a:xfrm>
            <a:off x="1032406" y="2078078"/>
            <a:ext cx="7893107" cy="3913823"/>
          </a:xfrm>
        </p:spPr>
        <p:txBody>
          <a:bodyPr/>
          <a:lstStyle/>
          <a:p>
            <a:pPr marL="0" indent="0">
              <a:lnSpc>
                <a:spcPct val="150000"/>
              </a:lnSpc>
              <a:buNone/>
            </a:pPr>
            <a:r>
              <a:rPr lang="nb-NO" sz="2000" dirty="0">
                <a:latin typeface="+mn-lt"/>
              </a:rPr>
              <a:t>Etablere et direktorat som ser kompetansepolitikken</a:t>
            </a:r>
            <a:br>
              <a:rPr lang="nb-NO" sz="2000" dirty="0">
                <a:latin typeface="+mn-lt"/>
              </a:rPr>
            </a:br>
            <a:r>
              <a:rPr lang="nb-NO" sz="2000" dirty="0">
                <a:latin typeface="+mn-lt"/>
              </a:rPr>
              <a:t>og politikken for høyere utdanning og høyere yrkesfaglig utdanning under ett, for å lykkes bedre med å løfte kompetansen i befolkningen og sikre et omstillingsdyktig samfunn. </a:t>
            </a:r>
          </a:p>
          <a:p>
            <a:pPr>
              <a:lnSpc>
                <a:spcPct val="150000"/>
              </a:lnSpc>
            </a:pPr>
            <a:endParaRPr lang="nb-NO" sz="2000" dirty="0">
              <a:latin typeface="+mn-lt"/>
            </a:endParaRPr>
          </a:p>
        </p:txBody>
      </p:sp>
      <mc:AlternateContent xmlns:mc="http://schemas.openxmlformats.org/markup-compatibility/2006" xmlns:p14="http://schemas.microsoft.com/office/powerpoint/2010/main">
        <mc:Choice Requires="p14">
          <p:contentPart p14:bwMode="auto" r:id="rId3">
            <p14:nvContentPartPr>
              <p14:cNvPr id="4" name="Håndskrift 3">
                <a:extLst>
                  <a:ext uri="{FF2B5EF4-FFF2-40B4-BE49-F238E27FC236}">
                    <a16:creationId xmlns:a16="http://schemas.microsoft.com/office/drawing/2014/main" id="{4BE695E2-0346-40D7-AE11-8EF5A680EA3F}"/>
                  </a:ext>
                </a:extLst>
              </p14:cNvPr>
              <p14:cNvContentPartPr/>
              <p14:nvPr/>
            </p14:nvContentPartPr>
            <p14:xfrm>
              <a:off x="12095384" y="81807"/>
              <a:ext cx="9525" cy="9525"/>
            </p14:xfrm>
          </p:contentPart>
        </mc:Choice>
        <mc:Fallback xmlns="">
          <p:pic>
            <p:nvPicPr>
              <p:cNvPr id="4" name="Håndskrift 3">
                <a:extLst>
                  <a:ext uri="{FF2B5EF4-FFF2-40B4-BE49-F238E27FC236}">
                    <a16:creationId xmlns:a16="http://schemas.microsoft.com/office/drawing/2014/main" id="{4BE695E2-0346-40D7-AE11-8EF5A680EA3F}"/>
                  </a:ext>
                </a:extLst>
              </p:cNvPr>
              <p:cNvPicPr/>
              <p:nvPr/>
            </p:nvPicPr>
            <p:blipFill>
              <a:blip r:embed="rId6"/>
              <a:stretch>
                <a:fillRect/>
              </a:stretch>
            </p:blipFill>
            <p:spPr>
              <a:xfrm>
                <a:off x="11857259" y="50057"/>
                <a:ext cx="481013" cy="72390"/>
              </a:xfrm>
              <a:prstGeom prst="rect">
                <a:avLst/>
              </a:prstGeom>
            </p:spPr>
          </p:pic>
        </mc:Fallback>
      </mc:AlternateContent>
      <p:sp>
        <p:nvSpPr>
          <p:cNvPr id="6" name="Pil: vinkeltegn 5" descr="Illustrerer pil framover">
            <a:extLst>
              <a:ext uri="{FF2B5EF4-FFF2-40B4-BE49-F238E27FC236}">
                <a16:creationId xmlns:a16="http://schemas.microsoft.com/office/drawing/2014/main" id="{73E50403-CA43-6F2C-8E05-26FAC771D1A2}"/>
              </a:ext>
            </a:extLst>
          </p:cNvPr>
          <p:cNvSpPr/>
          <p:nvPr/>
        </p:nvSpPr>
        <p:spPr>
          <a:xfrm>
            <a:off x="9393504" y="2437713"/>
            <a:ext cx="933285" cy="16426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
        <p:nvSpPr>
          <p:cNvPr id="8" name="Pil: vinkeltegn 7" descr="Illustrerer pil framover">
            <a:extLst>
              <a:ext uri="{FF2B5EF4-FFF2-40B4-BE49-F238E27FC236}">
                <a16:creationId xmlns:a16="http://schemas.microsoft.com/office/drawing/2014/main" id="{78AB167F-9FB3-BBAB-2B98-02CD5E6F9F9F}"/>
              </a:ext>
            </a:extLst>
          </p:cNvPr>
          <p:cNvSpPr/>
          <p:nvPr/>
        </p:nvSpPr>
        <p:spPr>
          <a:xfrm>
            <a:off x="9948231" y="2436489"/>
            <a:ext cx="933285" cy="16426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tx1"/>
              </a:solidFill>
            </a:endParaRPr>
          </a:p>
        </p:txBody>
      </p:sp>
    </p:spTree>
    <p:extLst>
      <p:ext uri="{BB962C8B-B14F-4D97-AF65-F5344CB8AC3E}">
        <p14:creationId xmlns:p14="http://schemas.microsoft.com/office/powerpoint/2010/main" val="351704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BC3314-75D3-DC39-A544-AA7D7A666C37}"/>
              </a:ext>
            </a:extLst>
          </p:cNvPr>
          <p:cNvSpPr>
            <a:spLocks noGrp="1"/>
          </p:cNvSpPr>
          <p:nvPr>
            <p:ph type="title"/>
          </p:nvPr>
        </p:nvSpPr>
        <p:spPr>
          <a:xfrm>
            <a:off x="834023" y="785309"/>
            <a:ext cx="10276341" cy="1021976"/>
          </a:xfrm>
        </p:spPr>
        <p:txBody>
          <a:bodyPr/>
          <a:lstStyle/>
          <a:p>
            <a:r>
              <a:rPr lang="nb-NO" dirty="0"/>
              <a:t>Framtid og en analyse for digital kompetanse i en nordisk setting</a:t>
            </a:r>
          </a:p>
        </p:txBody>
      </p:sp>
      <p:sp>
        <p:nvSpPr>
          <p:cNvPr id="3" name="Plassholder for innhold 2">
            <a:extLst>
              <a:ext uri="{FF2B5EF4-FFF2-40B4-BE49-F238E27FC236}">
                <a16:creationId xmlns:a16="http://schemas.microsoft.com/office/drawing/2014/main" id="{EA43DABF-69EE-9916-94B0-19FCFBED2DAB}"/>
              </a:ext>
            </a:extLst>
          </p:cNvPr>
          <p:cNvSpPr>
            <a:spLocks noGrp="1"/>
          </p:cNvSpPr>
          <p:nvPr>
            <p:ph sz="quarter" idx="13"/>
          </p:nvPr>
        </p:nvSpPr>
        <p:spPr>
          <a:xfrm>
            <a:off x="2816285" y="1936376"/>
            <a:ext cx="8086926" cy="4561017"/>
          </a:xfrm>
        </p:spPr>
        <p:txBody>
          <a:bodyPr/>
          <a:lstStyle/>
          <a:p>
            <a:pPr marL="0" indent="0">
              <a:lnSpc>
                <a:spcPct val="100000"/>
              </a:lnSpc>
              <a:buNone/>
            </a:pPr>
            <a:r>
              <a:rPr lang="nb-NO" sz="2000" b="1" dirty="0"/>
              <a:t>Oppmerksomhet på truslene:</a:t>
            </a:r>
          </a:p>
          <a:p>
            <a:r>
              <a:rPr lang="en-US" sz="2000" dirty="0" err="1"/>
              <a:t>Kompleksiteten</a:t>
            </a:r>
            <a:r>
              <a:rPr lang="en-US" sz="2000" dirty="0"/>
              <a:t> </a:t>
            </a:r>
            <a:r>
              <a:rPr lang="en-US" sz="2000" dirty="0" err="1"/>
              <a:t>i</a:t>
            </a:r>
            <a:r>
              <a:rPr lang="en-US" sz="2000" dirty="0"/>
              <a:t> </a:t>
            </a:r>
            <a:r>
              <a:rPr lang="en-US" sz="2000" dirty="0" err="1"/>
              <a:t>digitaliseringa</a:t>
            </a:r>
            <a:r>
              <a:rPr lang="en-US" sz="2000" dirty="0"/>
              <a:t> </a:t>
            </a:r>
            <a:r>
              <a:rPr lang="en-US" sz="2000" dirty="0" err="1"/>
              <a:t>øker</a:t>
            </a:r>
            <a:r>
              <a:rPr lang="en-US" sz="2000" dirty="0"/>
              <a:t> fare for digital </a:t>
            </a:r>
            <a:r>
              <a:rPr lang="en-US" sz="2000" dirty="0" err="1"/>
              <a:t>eksklusjon</a:t>
            </a:r>
            <a:r>
              <a:rPr lang="en-US" sz="2000" dirty="0"/>
              <a:t>.</a:t>
            </a:r>
          </a:p>
          <a:p>
            <a:r>
              <a:rPr lang="en-US" sz="2000" dirty="0"/>
              <a:t>Digital </a:t>
            </a:r>
            <a:r>
              <a:rPr lang="en-US" sz="2000" dirty="0" err="1"/>
              <a:t>utvikling</a:t>
            </a:r>
            <a:r>
              <a:rPr lang="en-US" sz="2000" dirty="0"/>
              <a:t> </a:t>
            </a:r>
            <a:r>
              <a:rPr lang="en-US" sz="2000" dirty="0" err="1"/>
              <a:t>går</a:t>
            </a:r>
            <a:r>
              <a:rPr lang="en-US" sz="2000" dirty="0"/>
              <a:t> </a:t>
            </a:r>
            <a:r>
              <a:rPr lang="en-US" sz="2000" dirty="0" err="1"/>
              <a:t>raskere</a:t>
            </a:r>
            <a:r>
              <a:rPr lang="en-US" sz="2000" dirty="0"/>
              <a:t> </a:t>
            </a:r>
            <a:r>
              <a:rPr lang="en-US" sz="2000" dirty="0" err="1"/>
              <a:t>enn</a:t>
            </a:r>
            <a:r>
              <a:rPr lang="en-US" sz="2000" dirty="0"/>
              <a:t> </a:t>
            </a:r>
            <a:r>
              <a:rPr lang="en-US" sz="2000" dirty="0" err="1"/>
              <a:t>kompetanse</a:t>
            </a:r>
            <a:r>
              <a:rPr lang="en-US" sz="2000" dirty="0"/>
              <a:t> </a:t>
            </a:r>
            <a:r>
              <a:rPr lang="en-US" sz="2000" dirty="0" err="1"/>
              <a:t>utvikles</a:t>
            </a:r>
            <a:r>
              <a:rPr lang="en-US" sz="2000" dirty="0"/>
              <a:t>, og </a:t>
            </a:r>
            <a:r>
              <a:rPr lang="en-US" sz="2000" dirty="0" err="1"/>
              <a:t>hvordan</a:t>
            </a:r>
            <a:r>
              <a:rPr lang="en-US" sz="2000" dirty="0"/>
              <a:t> </a:t>
            </a:r>
            <a:r>
              <a:rPr lang="en-US" sz="2000" dirty="0" err="1"/>
              <a:t>utdanning</a:t>
            </a:r>
            <a:r>
              <a:rPr lang="en-US" sz="2000" dirty="0"/>
              <a:t> og </a:t>
            </a:r>
            <a:r>
              <a:rPr lang="en-US" sz="2000" dirty="0" err="1"/>
              <a:t>opplæring</a:t>
            </a:r>
            <a:r>
              <a:rPr lang="en-US" sz="2000" dirty="0"/>
              <a:t> </a:t>
            </a:r>
            <a:r>
              <a:rPr lang="en-US" sz="2000" dirty="0" err="1"/>
              <a:t>klarer</a:t>
            </a:r>
            <a:r>
              <a:rPr lang="en-US" sz="2000" dirty="0"/>
              <a:t> å </a:t>
            </a:r>
            <a:r>
              <a:rPr lang="en-US" sz="2000" dirty="0" err="1"/>
              <a:t>følge</a:t>
            </a:r>
            <a:r>
              <a:rPr lang="en-US" sz="2000" dirty="0"/>
              <a:t> opp.</a:t>
            </a:r>
          </a:p>
          <a:p>
            <a:r>
              <a:rPr lang="en-US" sz="2000" dirty="0" err="1"/>
              <a:t>Trusler</a:t>
            </a:r>
            <a:r>
              <a:rPr lang="en-US" sz="2000" dirty="0"/>
              <a:t> </a:t>
            </a:r>
            <a:r>
              <a:rPr lang="en-US" sz="2000" dirty="0" err="1"/>
              <a:t>knytta</a:t>
            </a:r>
            <a:r>
              <a:rPr lang="en-US" sz="2000" dirty="0"/>
              <a:t> </a:t>
            </a:r>
            <a:r>
              <a:rPr lang="en-US" sz="2000" dirty="0" err="1"/>
              <a:t>til</a:t>
            </a:r>
            <a:r>
              <a:rPr lang="en-US" sz="2000" dirty="0"/>
              <a:t> </a:t>
            </a:r>
            <a:r>
              <a:rPr lang="en-US" sz="2000" dirty="0" err="1"/>
              <a:t>cybersikkerhet</a:t>
            </a:r>
            <a:r>
              <a:rPr lang="en-US" sz="2000" dirty="0"/>
              <a:t> </a:t>
            </a:r>
            <a:r>
              <a:rPr lang="en-US" sz="2000" dirty="0" err="1"/>
              <a:t>blir</a:t>
            </a:r>
            <a:r>
              <a:rPr lang="en-US" sz="2000" dirty="0"/>
              <a:t> </a:t>
            </a:r>
            <a:r>
              <a:rPr lang="en-US" sz="2000" dirty="0" err="1"/>
              <a:t>mer</a:t>
            </a:r>
            <a:r>
              <a:rPr lang="en-US" sz="2000" dirty="0"/>
              <a:t> </a:t>
            </a:r>
            <a:r>
              <a:rPr lang="en-US" sz="2000" dirty="0" err="1"/>
              <a:t>målretta</a:t>
            </a:r>
            <a:r>
              <a:rPr lang="en-US" sz="2000" dirty="0"/>
              <a:t> og </a:t>
            </a:r>
            <a:r>
              <a:rPr lang="en-US" sz="2000" dirty="0" err="1"/>
              <a:t>sofistikert</a:t>
            </a:r>
            <a:r>
              <a:rPr lang="en-US" sz="2000" dirty="0"/>
              <a:t>.</a:t>
            </a:r>
          </a:p>
          <a:p>
            <a:r>
              <a:rPr lang="en-US" sz="2000" dirty="0" err="1"/>
              <a:t>Etiske</a:t>
            </a:r>
            <a:r>
              <a:rPr lang="en-US" sz="2000" dirty="0"/>
              <a:t> dilemma </a:t>
            </a:r>
            <a:r>
              <a:rPr lang="en-US" sz="2000" dirty="0" err="1"/>
              <a:t>knytta</a:t>
            </a:r>
            <a:r>
              <a:rPr lang="en-US" sz="2000" dirty="0"/>
              <a:t> </a:t>
            </a:r>
            <a:r>
              <a:rPr lang="en-US" sz="2000" dirty="0" err="1"/>
              <a:t>til</a:t>
            </a:r>
            <a:r>
              <a:rPr lang="en-US" sz="2000" dirty="0"/>
              <a:t> </a:t>
            </a:r>
            <a:r>
              <a:rPr lang="en-US" sz="2000" dirty="0" err="1"/>
              <a:t>ny</a:t>
            </a:r>
            <a:r>
              <a:rPr lang="en-US" sz="2000" dirty="0"/>
              <a:t> digital </a:t>
            </a:r>
            <a:r>
              <a:rPr lang="en-US" sz="2000" dirty="0" err="1"/>
              <a:t>teknologi</a:t>
            </a:r>
            <a:r>
              <a:rPr lang="en-US" sz="2000" dirty="0"/>
              <a:t> </a:t>
            </a:r>
            <a:r>
              <a:rPr lang="en-US" sz="2000" dirty="0" err="1"/>
              <a:t>kan</a:t>
            </a:r>
            <a:r>
              <a:rPr lang="en-US" sz="2000" dirty="0"/>
              <a:t> </a:t>
            </a:r>
            <a:r>
              <a:rPr lang="en-US" sz="2000" dirty="0" err="1"/>
              <a:t>utfordre</a:t>
            </a:r>
            <a:r>
              <a:rPr lang="en-US" sz="2000" dirty="0"/>
              <a:t> </a:t>
            </a:r>
            <a:br>
              <a:rPr lang="en-US" sz="2000" dirty="0"/>
            </a:br>
            <a:r>
              <a:rPr lang="en-US" sz="2000" dirty="0" err="1"/>
              <a:t>demokrati</a:t>
            </a:r>
            <a:r>
              <a:rPr lang="en-US" sz="2000" dirty="0"/>
              <a:t> og </a:t>
            </a:r>
            <a:r>
              <a:rPr lang="en-US" sz="2000" dirty="0" err="1"/>
              <a:t>nordiske</a:t>
            </a:r>
            <a:r>
              <a:rPr lang="en-US" sz="2000" dirty="0"/>
              <a:t> </a:t>
            </a:r>
            <a:r>
              <a:rPr lang="en-US" sz="2000" dirty="0" err="1"/>
              <a:t>verdier</a:t>
            </a:r>
            <a:r>
              <a:rPr lang="en-US" sz="2000" dirty="0"/>
              <a:t>.</a:t>
            </a:r>
          </a:p>
          <a:p>
            <a:pPr marL="0" indent="0">
              <a:buNone/>
            </a:pPr>
            <a:r>
              <a:rPr lang="en-US" sz="1100" dirty="0"/>
              <a:t>(http://norden.diva-portal.org/smash/get/diva2:1426282/FULLTEXT01.pdf)</a:t>
            </a:r>
          </a:p>
          <a:p>
            <a:endParaRPr lang="nb-NO" dirty="0"/>
          </a:p>
        </p:txBody>
      </p:sp>
      <p:sp>
        <p:nvSpPr>
          <p:cNvPr id="5" name="Pil: vinkeltegn 4">
            <a:extLst>
              <a:ext uri="{FF2B5EF4-FFF2-40B4-BE49-F238E27FC236}">
                <a16:creationId xmlns:a16="http://schemas.microsoft.com/office/drawing/2014/main" id="{C3F10C32-7F9F-6D6C-5478-0A288FD45010}"/>
              </a:ext>
            </a:extLst>
          </p:cNvPr>
          <p:cNvSpPr/>
          <p:nvPr/>
        </p:nvSpPr>
        <p:spPr>
          <a:xfrm rot="10800000">
            <a:off x="1633466" y="3150496"/>
            <a:ext cx="793053" cy="16426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6" name="Pil: vinkeltegn 5">
            <a:extLst>
              <a:ext uri="{FF2B5EF4-FFF2-40B4-BE49-F238E27FC236}">
                <a16:creationId xmlns:a16="http://schemas.microsoft.com/office/drawing/2014/main" id="{9208C83C-79D4-AE14-8A96-4AF0FA58FA24}"/>
              </a:ext>
            </a:extLst>
          </p:cNvPr>
          <p:cNvSpPr/>
          <p:nvPr/>
        </p:nvSpPr>
        <p:spPr>
          <a:xfrm rot="10800000">
            <a:off x="1169522" y="3170728"/>
            <a:ext cx="793053" cy="16426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3305398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3EB3D6-1FE8-A430-E313-3C752661FA99}"/>
              </a:ext>
            </a:extLst>
          </p:cNvPr>
          <p:cNvSpPr>
            <a:spLocks noGrp="1"/>
          </p:cNvSpPr>
          <p:nvPr>
            <p:ph type="title"/>
          </p:nvPr>
        </p:nvSpPr>
        <p:spPr>
          <a:xfrm>
            <a:off x="834024" y="866522"/>
            <a:ext cx="10523952" cy="521219"/>
          </a:xfrm>
        </p:spPr>
        <p:txBody>
          <a:bodyPr/>
          <a:lstStyle/>
          <a:p>
            <a:r>
              <a:rPr lang="nb-NO" dirty="0"/>
              <a:t>Flere faktorer bidrar til digital eksklusjon</a:t>
            </a:r>
          </a:p>
        </p:txBody>
      </p:sp>
      <p:sp>
        <p:nvSpPr>
          <p:cNvPr id="3" name="Plassholder for innhold 2" descr="Sårbarhet er i tillegg noe SSB nylig har publisert en rapport om, hvor lav byråkratisk kompetanse er en utfordring for unge.">
            <a:extLst>
              <a:ext uri="{FF2B5EF4-FFF2-40B4-BE49-F238E27FC236}">
                <a16:creationId xmlns:a16="http://schemas.microsoft.com/office/drawing/2014/main" id="{6350E6E2-E7D6-6B06-9300-783E0AA35A23}"/>
              </a:ext>
            </a:extLst>
          </p:cNvPr>
          <p:cNvSpPr>
            <a:spLocks noGrp="1"/>
          </p:cNvSpPr>
          <p:nvPr>
            <p:ph sz="quarter" idx="13"/>
          </p:nvPr>
        </p:nvSpPr>
        <p:spPr>
          <a:xfrm>
            <a:off x="834024" y="1447432"/>
            <a:ext cx="10523953" cy="4693392"/>
          </a:xfrm>
        </p:spPr>
        <p:txBody>
          <a:bodyPr/>
          <a:lstStyle/>
          <a:p>
            <a:pPr marL="0" indent="0">
              <a:buNone/>
            </a:pPr>
            <a:r>
              <a:rPr lang="nb-NO" sz="2400" dirty="0"/>
              <a:t>Heldigitalisering av offentlige tilbud og tjenester gjør det vanskelig for mange å få tilgang på det de trenger og har krav på. </a:t>
            </a:r>
          </a:p>
          <a:p>
            <a:pPr marL="0" indent="0">
              <a:lnSpc>
                <a:spcPct val="100000"/>
              </a:lnSpc>
              <a:buNone/>
            </a:pPr>
            <a:r>
              <a:rPr lang="nb-NO" sz="2400" dirty="0"/>
              <a:t>Ved siden av svake digitale ferdigheter </a:t>
            </a:r>
            <a:r>
              <a:rPr lang="nb-NO" sz="2400" dirty="0">
                <a:hlinkClick r:id="rId2"/>
              </a:rPr>
              <a:t>bidrar flere forhold</a:t>
            </a:r>
            <a:br>
              <a:rPr lang="nb-NO" sz="2400" dirty="0">
                <a:hlinkClick r:id="rId2"/>
              </a:rPr>
            </a:br>
            <a:r>
              <a:rPr lang="nb-NO" sz="2400" dirty="0">
                <a:hlinkClick r:id="rId2"/>
              </a:rPr>
              <a:t>til ekskludering</a:t>
            </a:r>
            <a:r>
              <a:rPr lang="nb-NO" sz="2400" dirty="0"/>
              <a:t>:</a:t>
            </a:r>
          </a:p>
          <a:p>
            <a:pPr marL="628684" indent="-457200">
              <a:lnSpc>
                <a:spcPct val="100000"/>
              </a:lnSpc>
            </a:pPr>
            <a:r>
              <a:rPr lang="nb-NO" sz="2800" b="1" dirty="0"/>
              <a:t>helserelaterte barrierer</a:t>
            </a:r>
          </a:p>
          <a:p>
            <a:pPr marL="628684" indent="-457200">
              <a:lnSpc>
                <a:spcPct val="100000"/>
              </a:lnSpc>
            </a:pPr>
            <a:r>
              <a:rPr lang="nb-NO" sz="2800" b="1" dirty="0"/>
              <a:t>sosiale barrierer</a:t>
            </a:r>
          </a:p>
          <a:p>
            <a:pPr marL="628684" indent="-457200">
              <a:lnSpc>
                <a:spcPct val="100000"/>
              </a:lnSpc>
            </a:pPr>
            <a:r>
              <a:rPr lang="nb-NO" sz="2800" b="1" dirty="0"/>
              <a:t>lav byråkratisk kompetanse</a:t>
            </a:r>
          </a:p>
          <a:p>
            <a:pPr marL="628684" indent="-457200">
              <a:lnSpc>
                <a:spcPct val="100000"/>
              </a:lnSpc>
            </a:pPr>
            <a:r>
              <a:rPr lang="nb-NO" sz="2800" b="1" dirty="0"/>
              <a:t>språkutfordringer</a:t>
            </a:r>
          </a:p>
          <a:p>
            <a:pPr marL="0" indent="0">
              <a:buNone/>
            </a:pPr>
            <a:endParaRPr lang="nb-NO" dirty="0"/>
          </a:p>
        </p:txBody>
      </p:sp>
      <p:pic>
        <p:nvPicPr>
          <p:cNvPr id="4" name="Plassholder for bilde 5">
            <a:extLst>
              <a:ext uri="{FF2B5EF4-FFF2-40B4-BE49-F238E27FC236}">
                <a16:creationId xmlns:a16="http://schemas.microsoft.com/office/drawing/2014/main" id="{2F4F71D9-BBB1-BCA6-1A8F-2891CDE38ECE}"/>
              </a:ext>
            </a:extLst>
          </p:cNvPr>
          <p:cNvPicPr>
            <a:picLocks noGrp="1" noChangeAspect="1"/>
          </p:cNvPicPr>
          <p:nvPr>
            <p:ph type="pic" sz="quarter" idx="10"/>
          </p:nvPr>
        </p:nvPicPr>
        <p:blipFill rotWithShape="1">
          <a:blip r:embed="rId3"/>
          <a:srcRect l="1968" r="14569"/>
          <a:stretch/>
        </p:blipFill>
        <p:spPr>
          <a:xfrm>
            <a:off x="1032732" y="2755861"/>
            <a:ext cx="4356847" cy="2925583"/>
          </a:xfrm>
        </p:spPr>
      </p:pic>
      <p:pic>
        <p:nvPicPr>
          <p:cNvPr id="5" name="Plassholder for bilde 5" descr="Noen personer har en vanlig trapp foran seg, mens andre står foran trappesteg på høyde med deres kroppshøyde.">
            <a:extLst>
              <a:ext uri="{FF2B5EF4-FFF2-40B4-BE49-F238E27FC236}">
                <a16:creationId xmlns:a16="http://schemas.microsoft.com/office/drawing/2014/main" id="{CD1A0AC7-AD22-97A3-2626-0F2A1DF6EAF2}"/>
              </a:ext>
            </a:extLst>
          </p:cNvPr>
          <p:cNvPicPr>
            <a:picLocks noChangeAspect="1"/>
          </p:cNvPicPr>
          <p:nvPr/>
        </p:nvPicPr>
        <p:blipFill rotWithShape="1">
          <a:blip r:embed="rId3"/>
          <a:srcRect l="1967" t="15013" r="13359"/>
          <a:stretch/>
        </p:blipFill>
        <p:spPr>
          <a:xfrm>
            <a:off x="7229057" y="3507489"/>
            <a:ext cx="3544579" cy="2250770"/>
          </a:xfrm>
          <a:prstGeom prst="rect">
            <a:avLst/>
          </a:prstGeom>
        </p:spPr>
      </p:pic>
    </p:spTree>
    <p:extLst>
      <p:ext uri="{BB962C8B-B14F-4D97-AF65-F5344CB8AC3E}">
        <p14:creationId xmlns:p14="http://schemas.microsoft.com/office/powerpoint/2010/main" val="45771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E9644D-087C-E9F7-9638-BFDF215B62E9}"/>
              </a:ext>
            </a:extLst>
          </p:cNvPr>
          <p:cNvSpPr>
            <a:spLocks noGrp="1"/>
          </p:cNvSpPr>
          <p:nvPr>
            <p:ph type="title"/>
          </p:nvPr>
        </p:nvSpPr>
        <p:spPr>
          <a:xfrm>
            <a:off x="834024" y="715024"/>
            <a:ext cx="10523952" cy="680143"/>
          </a:xfrm>
        </p:spPr>
        <p:txBody>
          <a:bodyPr/>
          <a:lstStyle/>
          <a:p>
            <a:r>
              <a:rPr lang="nb-NO" dirty="0"/>
              <a:t>Hva er mulige strategier for bruk?</a:t>
            </a:r>
          </a:p>
        </p:txBody>
      </p:sp>
      <p:sp>
        <p:nvSpPr>
          <p:cNvPr id="3" name="Plassholder for innhold 2">
            <a:extLst>
              <a:ext uri="{FF2B5EF4-FFF2-40B4-BE49-F238E27FC236}">
                <a16:creationId xmlns:a16="http://schemas.microsoft.com/office/drawing/2014/main" id="{2C449739-87D1-D86D-788B-27A94A83D682}"/>
              </a:ext>
            </a:extLst>
          </p:cNvPr>
          <p:cNvSpPr>
            <a:spLocks noGrp="1"/>
          </p:cNvSpPr>
          <p:nvPr>
            <p:ph sz="quarter" idx="13"/>
          </p:nvPr>
        </p:nvSpPr>
        <p:spPr>
          <a:xfrm>
            <a:off x="878925" y="1344096"/>
            <a:ext cx="10434149" cy="4542996"/>
          </a:xfrm>
        </p:spPr>
        <p:txBody>
          <a:bodyPr/>
          <a:lstStyle/>
          <a:p>
            <a:pPr marL="0" indent="0">
              <a:buNone/>
            </a:pPr>
            <a:r>
              <a:rPr lang="nb-NO" sz="2000" dirty="0"/>
              <a:t>Hvordan </a:t>
            </a:r>
            <a:r>
              <a:rPr lang="nb-NO" sz="2000" dirty="0">
                <a:hlinkClick r:id="rId2"/>
              </a:rPr>
              <a:t>problemløsning i digital testing ble gjort i PIAAC</a:t>
            </a:r>
            <a:r>
              <a:rPr lang="nb-NO" sz="2000" dirty="0"/>
              <a:t> </a:t>
            </a:r>
            <a:r>
              <a:rPr lang="nb-NO" dirty="0"/>
              <a:t>(Survey </a:t>
            </a:r>
            <a:r>
              <a:rPr lang="nb-NO" dirty="0" err="1"/>
              <a:t>of</a:t>
            </a:r>
            <a:r>
              <a:rPr lang="nb-NO" dirty="0"/>
              <a:t> Adult Skills, OECD)</a:t>
            </a:r>
            <a:r>
              <a:rPr lang="nb-NO" sz="2000" dirty="0"/>
              <a:t> </a:t>
            </a:r>
            <a:br>
              <a:rPr lang="nb-NO" sz="2000" dirty="0"/>
            </a:br>
            <a:r>
              <a:rPr lang="nb-NO" sz="2000" dirty="0"/>
              <a:t>målt mot predefinert (optimal) strategier for løsning av oppgavene.</a:t>
            </a:r>
          </a:p>
          <a:p>
            <a:pPr marL="0" indent="0">
              <a:buNone/>
            </a:pPr>
            <a:r>
              <a:rPr lang="nb-NO" sz="2000" dirty="0"/>
              <a:t>Rekkefølgen på handlingene i problemløsningen målt til signifikant forskjellig:</a:t>
            </a:r>
          </a:p>
          <a:p>
            <a:r>
              <a:rPr lang="nb-NO" sz="2000" b="1" dirty="0"/>
              <a:t>Menn med større sannsynlighet, enn kvinner, for å handle likt predefinert løsning. Kvinner viste mer ensarta bruk av mønstre gjennom oppgavene.</a:t>
            </a:r>
          </a:p>
          <a:p>
            <a:r>
              <a:rPr lang="nb-NO" sz="2000" b="1" dirty="0"/>
              <a:t>Yngre med større sannsynlighet, enn eldre, for å bruke predefinert løsning.</a:t>
            </a:r>
          </a:p>
          <a:p>
            <a:pPr marL="0" indent="0">
              <a:buNone/>
            </a:pPr>
            <a:r>
              <a:rPr lang="nb-NO" sz="2000" b="1" dirty="0"/>
              <a:t>&gt; Personer som ofte gjør IKT-oppgaver med større sannsynlighet for optimal</a:t>
            </a:r>
            <a:br>
              <a:rPr lang="nb-NO" sz="2000" b="1" dirty="0"/>
            </a:br>
            <a:r>
              <a:rPr lang="nb-NO" sz="2000" b="1" dirty="0"/>
              <a:t>    strategi.</a:t>
            </a:r>
          </a:p>
          <a:p>
            <a:pPr marL="0" indent="0">
              <a:buNone/>
            </a:pPr>
            <a:endParaRPr lang="nb-NO" dirty="0"/>
          </a:p>
        </p:txBody>
      </p:sp>
    </p:spTree>
    <p:extLst>
      <p:ext uri="{BB962C8B-B14F-4D97-AF65-F5344CB8AC3E}">
        <p14:creationId xmlns:p14="http://schemas.microsoft.com/office/powerpoint/2010/main" val="321357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EBD499-921B-8269-EAD0-AC106C7FE734}"/>
              </a:ext>
            </a:extLst>
          </p:cNvPr>
          <p:cNvSpPr>
            <a:spLocks noGrp="1"/>
          </p:cNvSpPr>
          <p:nvPr>
            <p:ph type="title"/>
          </p:nvPr>
        </p:nvSpPr>
        <p:spPr>
          <a:xfrm>
            <a:off x="834024" y="1209853"/>
            <a:ext cx="10324756" cy="1037403"/>
          </a:xfrm>
        </p:spPr>
        <p:txBody>
          <a:bodyPr/>
          <a:lstStyle/>
          <a:p>
            <a:r>
              <a:rPr lang="nb-NO" dirty="0"/>
              <a:t>Sammenhengene mellom ferdigheter </a:t>
            </a:r>
            <a:br>
              <a:rPr lang="nb-NO" dirty="0"/>
            </a:br>
            <a:r>
              <a:rPr lang="nb-NO" dirty="0"/>
              <a:t>– og hva disse betyr videre</a:t>
            </a:r>
          </a:p>
        </p:txBody>
      </p:sp>
      <p:sp>
        <p:nvSpPr>
          <p:cNvPr id="3" name="Plassholder for innhold 2">
            <a:extLst>
              <a:ext uri="{FF2B5EF4-FFF2-40B4-BE49-F238E27FC236}">
                <a16:creationId xmlns:a16="http://schemas.microsoft.com/office/drawing/2014/main" id="{A39CD2FC-1A73-DFE1-4E93-68E9048144F3}"/>
              </a:ext>
            </a:extLst>
          </p:cNvPr>
          <p:cNvSpPr>
            <a:spLocks noGrp="1"/>
          </p:cNvSpPr>
          <p:nvPr>
            <p:ph sz="quarter" idx="13"/>
          </p:nvPr>
        </p:nvSpPr>
        <p:spPr>
          <a:xfrm>
            <a:off x="2832652" y="2663688"/>
            <a:ext cx="8525324" cy="2902226"/>
          </a:xfrm>
        </p:spPr>
        <p:txBody>
          <a:bodyPr/>
          <a:lstStyle/>
          <a:p>
            <a:pPr indent="0">
              <a:lnSpc>
                <a:spcPct val="100000"/>
              </a:lnSpc>
              <a:buNone/>
            </a:pPr>
            <a:r>
              <a:rPr lang="nb-NO" sz="2800" dirty="0"/>
              <a:t>Svake digitale ferdigheter har sammenheng med svake ferdigheter i lesing og regning.</a:t>
            </a:r>
          </a:p>
          <a:p>
            <a:pPr indent="0">
              <a:lnSpc>
                <a:spcPct val="100000"/>
              </a:lnSpc>
              <a:buNone/>
            </a:pPr>
            <a:r>
              <a:rPr lang="en-US" sz="2800" dirty="0"/>
              <a:t>Jo </a:t>
            </a:r>
            <a:r>
              <a:rPr lang="nb-NO" sz="2800" dirty="0"/>
              <a:t>bedre</a:t>
            </a:r>
            <a:r>
              <a:rPr lang="en-US" sz="2800" dirty="0"/>
              <a:t> </a:t>
            </a:r>
            <a:r>
              <a:rPr lang="nb-NO" sz="2800" dirty="0"/>
              <a:t>grunnleggende ferdigheter, </a:t>
            </a:r>
            <a:br>
              <a:rPr lang="nb-NO" sz="2800" dirty="0"/>
            </a:br>
            <a:r>
              <a:rPr lang="nb-NO" sz="2800" dirty="0"/>
              <a:t>jo større sannsynlighet for god helse, </a:t>
            </a:r>
            <a:br>
              <a:rPr lang="nb-NO" sz="2800" dirty="0"/>
            </a:br>
            <a:r>
              <a:rPr lang="nb-NO" sz="2800" dirty="0"/>
              <a:t>tillit, politisk deltakelse og aktivt borgerskap</a:t>
            </a:r>
            <a:r>
              <a:rPr lang="en-US" sz="2800" dirty="0"/>
              <a:t>.</a:t>
            </a:r>
            <a:endParaRPr lang="nb-NO" sz="2800" dirty="0"/>
          </a:p>
        </p:txBody>
      </p:sp>
      <p:sp>
        <p:nvSpPr>
          <p:cNvPr id="4" name="Pil: vinkeltegn 3" descr="Illustrerer pil framover">
            <a:extLst>
              <a:ext uri="{FF2B5EF4-FFF2-40B4-BE49-F238E27FC236}">
                <a16:creationId xmlns:a16="http://schemas.microsoft.com/office/drawing/2014/main" id="{1B880F9A-493E-86E9-57B2-C7F22ADA10EA}"/>
              </a:ext>
            </a:extLst>
          </p:cNvPr>
          <p:cNvSpPr/>
          <p:nvPr/>
        </p:nvSpPr>
        <p:spPr>
          <a:xfrm>
            <a:off x="776447" y="2995645"/>
            <a:ext cx="933285" cy="16426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5" name="Pil: vinkeltegn 4" descr="Illustrerer pil framover">
            <a:extLst>
              <a:ext uri="{FF2B5EF4-FFF2-40B4-BE49-F238E27FC236}">
                <a16:creationId xmlns:a16="http://schemas.microsoft.com/office/drawing/2014/main" id="{76CB7439-DA2A-72AB-D51A-8D3870D312A6}"/>
              </a:ext>
            </a:extLst>
          </p:cNvPr>
          <p:cNvSpPr/>
          <p:nvPr/>
        </p:nvSpPr>
        <p:spPr>
          <a:xfrm>
            <a:off x="1380881" y="2980146"/>
            <a:ext cx="933285" cy="164268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289952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56B5CB-113D-4E43-8BFC-1EBFF8920E05}"/>
              </a:ext>
            </a:extLst>
          </p:cNvPr>
          <p:cNvSpPr>
            <a:spLocks noGrp="1"/>
          </p:cNvSpPr>
          <p:nvPr>
            <p:ph type="title"/>
          </p:nvPr>
        </p:nvSpPr>
        <p:spPr>
          <a:xfrm>
            <a:off x="1311443" y="524777"/>
            <a:ext cx="9369126" cy="691281"/>
          </a:xfrm>
        </p:spPr>
        <p:txBody>
          <a:bodyPr/>
          <a:lstStyle/>
          <a:p>
            <a:r>
              <a:rPr lang="nb-NO" dirty="0"/>
              <a:t>Digitalisering og individuelle behov</a:t>
            </a:r>
          </a:p>
        </p:txBody>
      </p:sp>
      <p:sp>
        <p:nvSpPr>
          <p:cNvPr id="3" name="Plassholder for innhold 2">
            <a:extLst>
              <a:ext uri="{FF2B5EF4-FFF2-40B4-BE49-F238E27FC236}">
                <a16:creationId xmlns:a16="http://schemas.microsoft.com/office/drawing/2014/main" id="{EBABED42-41F0-4869-8C6A-21C1FACCB930}"/>
              </a:ext>
            </a:extLst>
          </p:cNvPr>
          <p:cNvSpPr>
            <a:spLocks noGrp="1"/>
          </p:cNvSpPr>
          <p:nvPr>
            <p:ph sz="quarter" idx="13"/>
          </p:nvPr>
        </p:nvSpPr>
        <p:spPr>
          <a:xfrm>
            <a:off x="1311443" y="1394053"/>
            <a:ext cx="9369126" cy="4603335"/>
          </a:xfrm>
          <a:solidFill>
            <a:schemeClr val="accent3"/>
          </a:solidFill>
        </p:spPr>
        <p:txBody>
          <a:bodyPr/>
          <a:lstStyle/>
          <a:p>
            <a:pPr marL="0" indent="0" algn="ctr">
              <a:buNone/>
            </a:pPr>
            <a:r>
              <a:rPr lang="nb-NO" sz="2400" b="0" i="0" u="none" strike="noStrike" dirty="0">
                <a:solidFill>
                  <a:srgbClr val="FFFFFF"/>
                </a:solidFill>
                <a:effectLst/>
                <a:latin typeface="Poppins" panose="00000500000000000000" pitchFamily="2" charset="0"/>
              </a:rPr>
              <a:t>I et globalt samfunn så komplekst som vårt, er robuste regneferdigheter i økende grad essensielt for alle innbyggere. Det gir bedre forståelse for den </a:t>
            </a:r>
            <a:r>
              <a:rPr lang="nb-NO" sz="2400" b="1" i="0" u="none" strike="noStrike" dirty="0">
                <a:solidFill>
                  <a:srgbClr val="FFFFFF"/>
                </a:solidFill>
                <a:effectLst/>
                <a:latin typeface="Poppins" panose="00000500000000000000" pitchFamily="2" charset="0"/>
              </a:rPr>
              <a:t>allestedsnærværende forekomsten av data</a:t>
            </a:r>
            <a:r>
              <a:rPr lang="nb-NO" sz="2400" b="0" i="0" u="none" strike="noStrike" dirty="0">
                <a:solidFill>
                  <a:srgbClr val="FFFFFF"/>
                </a:solidFill>
                <a:effectLst/>
                <a:latin typeface="Poppins" panose="00000500000000000000" pitchFamily="2" charset="0"/>
              </a:rPr>
              <a:t> som alle blir eksponert for både i sine personlige liv og i samfunnet.</a:t>
            </a:r>
          </a:p>
          <a:p>
            <a:pPr marL="0" indent="0" algn="ctr">
              <a:buNone/>
            </a:pPr>
            <a:r>
              <a:rPr lang="nb-NO" sz="100" b="0" i="0" dirty="0">
                <a:solidFill>
                  <a:srgbClr val="000000"/>
                </a:solidFill>
                <a:effectLst/>
                <a:latin typeface="Poppins" panose="00000500000000000000" pitchFamily="2" charset="0"/>
              </a:rPr>
              <a:t>​</a:t>
            </a:r>
          </a:p>
          <a:p>
            <a:pPr marL="0" indent="0" algn="ctr">
              <a:buNone/>
            </a:pPr>
            <a:r>
              <a:rPr lang="nb-NO" sz="2400" b="0" i="0" dirty="0">
                <a:solidFill>
                  <a:srgbClr val="000000"/>
                </a:solidFill>
                <a:effectLst/>
                <a:latin typeface="Poppins" panose="00000500000000000000" pitchFamily="2" charset="0"/>
              </a:rPr>
              <a:t>​</a:t>
            </a:r>
            <a:r>
              <a:rPr lang="nb-NO" sz="2400" b="0" i="0" u="none" strike="noStrike" dirty="0">
                <a:solidFill>
                  <a:srgbClr val="FFFFFF"/>
                </a:solidFill>
                <a:effectLst/>
                <a:latin typeface="Poppins" panose="00000500000000000000" pitchFamily="2" charset="0"/>
              </a:rPr>
              <a:t>Befolkningen blir i økende grad utfordret ved å skulle forstå </a:t>
            </a:r>
            <a:br>
              <a:rPr lang="nb-NO" sz="2400" b="0" i="0" u="none" strike="noStrike" dirty="0">
                <a:solidFill>
                  <a:srgbClr val="FFFFFF"/>
                </a:solidFill>
                <a:effectLst/>
                <a:latin typeface="Poppins" panose="00000500000000000000" pitchFamily="2" charset="0"/>
              </a:rPr>
            </a:br>
            <a:r>
              <a:rPr lang="nb-NO" sz="2400" b="0" i="0" u="none" strike="noStrike" dirty="0">
                <a:solidFill>
                  <a:srgbClr val="FFFFFF"/>
                </a:solidFill>
                <a:effectLst/>
                <a:latin typeface="Poppins" panose="00000500000000000000" pitchFamily="2" charset="0"/>
              </a:rPr>
              <a:t>og være informert om viktige nasjonale saker som klimaendringer, økonomisk politikk og nasjonal helsepolitikk.</a:t>
            </a:r>
            <a:r>
              <a:rPr lang="nb-NO" sz="2400" b="0" i="0" dirty="0">
                <a:solidFill>
                  <a:srgbClr val="000000"/>
                </a:solidFill>
                <a:effectLst/>
                <a:latin typeface="Poppins" panose="00000500000000000000" pitchFamily="2" charset="0"/>
              </a:rPr>
              <a:t>​</a:t>
            </a:r>
          </a:p>
          <a:p>
            <a:pPr marL="0" indent="0" algn="r">
              <a:spcBef>
                <a:spcPts val="0"/>
              </a:spcBef>
              <a:buNone/>
            </a:pPr>
            <a:r>
              <a:rPr lang="nb-NO" sz="2800" dirty="0">
                <a:solidFill>
                  <a:srgbClr val="FFFFFF"/>
                </a:solidFill>
                <a:latin typeface="Poppins" panose="00000500000000000000" pitchFamily="2" charset="0"/>
              </a:rPr>
              <a:t>OECD</a:t>
            </a:r>
            <a:r>
              <a:rPr lang="nb-NO" sz="2400" dirty="0">
                <a:solidFill>
                  <a:srgbClr val="FFFFFF"/>
                </a:solidFill>
                <a:latin typeface="Poppins" panose="00000500000000000000" pitchFamily="2" charset="0"/>
              </a:rPr>
              <a:t> </a:t>
            </a:r>
            <a:r>
              <a:rPr lang="nb-NO" sz="1600" dirty="0">
                <a:solidFill>
                  <a:srgbClr val="FFFFFF"/>
                </a:solidFill>
                <a:latin typeface="Poppins" panose="00000500000000000000" pitchFamily="2" charset="0"/>
              </a:rPr>
              <a:t>i min oversettelse og utheving</a:t>
            </a:r>
            <a:endParaRPr lang="nb-NO" sz="1600" dirty="0">
              <a:solidFill>
                <a:schemeClr val="bg1"/>
              </a:solidFill>
            </a:endParaRPr>
          </a:p>
        </p:txBody>
      </p:sp>
    </p:spTree>
    <p:extLst>
      <p:ext uri="{BB962C8B-B14F-4D97-AF65-F5344CB8AC3E}">
        <p14:creationId xmlns:p14="http://schemas.microsoft.com/office/powerpoint/2010/main" val="1468179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729F35-F48A-E9FA-8C77-952D65F571CC}"/>
              </a:ext>
            </a:extLst>
          </p:cNvPr>
          <p:cNvSpPr>
            <a:spLocks noGrp="1"/>
          </p:cNvSpPr>
          <p:nvPr>
            <p:ph type="title"/>
          </p:nvPr>
        </p:nvSpPr>
        <p:spPr>
          <a:xfrm>
            <a:off x="834024" y="752732"/>
            <a:ext cx="10523952" cy="549294"/>
          </a:xfrm>
        </p:spPr>
        <p:txBody>
          <a:bodyPr/>
          <a:lstStyle/>
          <a:p>
            <a:pPr indent="0">
              <a:lnSpc>
                <a:spcPct val="100000"/>
              </a:lnSpc>
            </a:pPr>
            <a:r>
              <a:rPr lang="nb-NO" sz="4400" dirty="0"/>
              <a:t>Oppsummert – se sammenhenger</a:t>
            </a:r>
          </a:p>
        </p:txBody>
      </p:sp>
      <p:sp>
        <p:nvSpPr>
          <p:cNvPr id="3" name="Plassholder for innhold 2">
            <a:extLst>
              <a:ext uri="{FF2B5EF4-FFF2-40B4-BE49-F238E27FC236}">
                <a16:creationId xmlns:a16="http://schemas.microsoft.com/office/drawing/2014/main" id="{083C8C27-9324-166B-6579-0932E9F8CD67}"/>
              </a:ext>
            </a:extLst>
          </p:cNvPr>
          <p:cNvSpPr>
            <a:spLocks noGrp="1"/>
          </p:cNvSpPr>
          <p:nvPr>
            <p:ph sz="quarter" idx="13"/>
          </p:nvPr>
        </p:nvSpPr>
        <p:spPr>
          <a:xfrm>
            <a:off x="1332855" y="1600200"/>
            <a:ext cx="10025122" cy="4505068"/>
          </a:xfrm>
        </p:spPr>
        <p:txBody>
          <a:bodyPr/>
          <a:lstStyle/>
          <a:p>
            <a:pPr marL="0" indent="0">
              <a:buNone/>
            </a:pPr>
            <a:r>
              <a:rPr lang="nb-NO" sz="2800" dirty="0"/>
              <a:t>Digitale ferdigheter og kompetanse er avgjørende, </a:t>
            </a:r>
            <a:br>
              <a:rPr lang="nb-NO" sz="2800" dirty="0"/>
            </a:br>
            <a:r>
              <a:rPr lang="nb-NO" sz="2800" dirty="0"/>
              <a:t>men i tillegg:</a:t>
            </a:r>
          </a:p>
          <a:p>
            <a:pPr>
              <a:lnSpc>
                <a:spcPct val="100000"/>
              </a:lnSpc>
            </a:pPr>
            <a:r>
              <a:rPr lang="nb-NO" sz="3200" dirty="0"/>
              <a:t>Flere faktorer og ferdigheter påvirker.</a:t>
            </a:r>
          </a:p>
          <a:p>
            <a:pPr>
              <a:lnSpc>
                <a:spcPct val="100000"/>
              </a:lnSpc>
            </a:pPr>
            <a:r>
              <a:rPr lang="nb-NO" sz="3200" dirty="0"/>
              <a:t>Ved bruk av digital forvaltning vil flere faktorer virke sammen med ferdighetene.</a:t>
            </a:r>
          </a:p>
          <a:p>
            <a:pPr>
              <a:lnSpc>
                <a:spcPct val="100000"/>
              </a:lnSpc>
            </a:pPr>
            <a:r>
              <a:rPr lang="nb-NO" sz="3200" dirty="0"/>
              <a:t>Digitale verktøy og tjenester stiller større krav til hver enkelt.</a:t>
            </a:r>
          </a:p>
          <a:p>
            <a:endParaRPr lang="nb-NO" sz="3200" dirty="0"/>
          </a:p>
        </p:txBody>
      </p:sp>
    </p:spTree>
    <p:extLst>
      <p:ext uri="{BB962C8B-B14F-4D97-AF65-F5344CB8AC3E}">
        <p14:creationId xmlns:p14="http://schemas.microsoft.com/office/powerpoint/2010/main" val="3058458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7C10-3BD6-46CC-8C9C-9A1D5AA40730}"/>
              </a:ext>
            </a:extLst>
          </p:cNvPr>
          <p:cNvSpPr>
            <a:spLocks noGrp="1"/>
          </p:cNvSpPr>
          <p:nvPr>
            <p:ph type="ctrTitle"/>
          </p:nvPr>
        </p:nvSpPr>
        <p:spPr>
          <a:xfrm>
            <a:off x="826430" y="4366052"/>
            <a:ext cx="6142488" cy="1924264"/>
          </a:xfrm>
        </p:spPr>
        <p:txBody>
          <a:bodyPr>
            <a:normAutofit/>
          </a:bodyPr>
          <a:lstStyle/>
          <a:p>
            <a:r>
              <a:rPr lang="nb-NO" sz="4000" dirty="0"/>
              <a:t>Takk for meg!</a:t>
            </a:r>
            <a:br>
              <a:rPr lang="nb-NO" sz="4000" dirty="0"/>
            </a:br>
            <a:br>
              <a:rPr lang="nb-NO" sz="2400" dirty="0"/>
            </a:br>
            <a:br>
              <a:rPr lang="nb-NO" sz="2400" dirty="0"/>
            </a:br>
            <a:r>
              <a:rPr lang="nb-NO" sz="2000" dirty="0"/>
              <a:t> </a:t>
            </a:r>
            <a:br>
              <a:rPr lang="nb-NO" sz="2000" dirty="0"/>
            </a:br>
            <a:r>
              <a:rPr lang="nb-NO" sz="2000" dirty="0"/>
              <a:t>hanne.storset@hkdir.no</a:t>
            </a:r>
            <a:endParaRPr lang="nb-NO" sz="2400" dirty="0"/>
          </a:p>
        </p:txBody>
      </p:sp>
    </p:spTree>
    <p:extLst>
      <p:ext uri="{BB962C8B-B14F-4D97-AF65-F5344CB8AC3E}">
        <p14:creationId xmlns:p14="http://schemas.microsoft.com/office/powerpoint/2010/main" val="2037098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440DFE7-F932-D34A-B17C-4053933D8A29}"/>
              </a:ext>
            </a:extLst>
          </p:cNvPr>
          <p:cNvSpPr>
            <a:spLocks noGrp="1"/>
          </p:cNvSpPr>
          <p:nvPr>
            <p:ph type="body" sz="quarter" idx="10"/>
          </p:nvPr>
        </p:nvSpPr>
        <p:spPr>
          <a:xfrm>
            <a:off x="3587423" y="1942088"/>
            <a:ext cx="5400933" cy="2297626"/>
          </a:xfrm>
        </p:spPr>
        <p:txBody>
          <a:bodyPr/>
          <a:lstStyle/>
          <a:p>
            <a:r>
              <a:rPr lang="nb-NO" sz="3200" dirty="0">
                <a:cs typeface="Poppins"/>
              </a:rPr>
              <a:t>Vår tids viktigste samfunnsutfordringer </a:t>
            </a:r>
            <a:br>
              <a:rPr lang="nb-NO" sz="3200" dirty="0">
                <a:cs typeface="Poppins"/>
              </a:rPr>
            </a:br>
            <a:r>
              <a:rPr lang="nb-NO" sz="3200" dirty="0">
                <a:cs typeface="Poppins"/>
              </a:rPr>
              <a:t>må løses med utdanning og kompetanse.</a:t>
            </a:r>
            <a:endParaRPr lang="nb-NO" sz="3200" dirty="0"/>
          </a:p>
        </p:txBody>
      </p:sp>
    </p:spTree>
    <p:extLst>
      <p:ext uri="{BB962C8B-B14F-4D97-AF65-F5344CB8AC3E}">
        <p14:creationId xmlns:p14="http://schemas.microsoft.com/office/powerpoint/2010/main" val="443074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85EEE2B-9D03-BB24-8B66-9613E0A5A8EE}"/>
              </a:ext>
            </a:extLst>
          </p:cNvPr>
          <p:cNvSpPr>
            <a:spLocks noGrp="1"/>
          </p:cNvSpPr>
          <p:nvPr>
            <p:ph type="title"/>
          </p:nvPr>
        </p:nvSpPr>
        <p:spPr>
          <a:xfrm>
            <a:off x="834024" y="623606"/>
            <a:ext cx="8471817" cy="954856"/>
          </a:xfrm>
        </p:spPr>
        <p:txBody>
          <a:bodyPr/>
          <a:lstStyle/>
          <a:p>
            <a:r>
              <a:rPr lang="nb-NO" dirty="0"/>
              <a:t>Spørreundersøkelsen om </a:t>
            </a:r>
            <a:br>
              <a:rPr lang="nb-NO" dirty="0"/>
            </a:br>
            <a:r>
              <a:rPr lang="nb-NO" dirty="0"/>
              <a:t>voksnes digitale kompetanse</a:t>
            </a:r>
          </a:p>
        </p:txBody>
      </p:sp>
      <p:sp>
        <p:nvSpPr>
          <p:cNvPr id="6" name="Plassholder for innhold 3">
            <a:extLst>
              <a:ext uri="{FF2B5EF4-FFF2-40B4-BE49-F238E27FC236}">
                <a16:creationId xmlns:a16="http://schemas.microsoft.com/office/drawing/2014/main" id="{0035914C-D366-0167-FC92-9C022F1B7FF6}"/>
              </a:ext>
            </a:extLst>
          </p:cNvPr>
          <p:cNvSpPr>
            <a:spLocks noGrp="1"/>
          </p:cNvSpPr>
          <p:nvPr>
            <p:ph sz="half" idx="1"/>
          </p:nvPr>
        </p:nvSpPr>
        <p:spPr>
          <a:xfrm>
            <a:off x="838198" y="1731697"/>
            <a:ext cx="10069865" cy="3571824"/>
          </a:xfrm>
        </p:spPr>
        <p:txBody>
          <a:bodyPr>
            <a:normAutofit fontScale="70000" lnSpcReduction="20000"/>
          </a:bodyPr>
          <a:lstStyle/>
          <a:p>
            <a:pPr marL="0" indent="0" algn="just">
              <a:lnSpc>
                <a:spcPct val="120000"/>
              </a:lnSpc>
              <a:spcBef>
                <a:spcPts val="600"/>
              </a:spcBef>
              <a:buNone/>
            </a:pPr>
            <a:r>
              <a:rPr lang="nb-NO" sz="4200" b="0" i="0" kern="1200" dirty="0">
                <a:latin typeface="Source Sans Pro" panose="020B0503030403020204" pitchFamily="34" charset="0"/>
                <a:ea typeface="+mn-ea"/>
                <a:cs typeface="+mn-cs"/>
              </a:rPr>
              <a:t>Undersøker:</a:t>
            </a:r>
          </a:p>
          <a:p>
            <a:pPr marL="57150" indent="-285750">
              <a:spcBef>
                <a:spcPts val="1200"/>
              </a:spcBef>
              <a:buFont typeface="Arial" panose="020B0604020202020204" pitchFamily="34" charset="0"/>
              <a:buChar char="•"/>
            </a:pPr>
            <a:r>
              <a:rPr lang="nb-NO" sz="4200" b="0" i="0" kern="1200" dirty="0">
                <a:latin typeface="Source Sans Pro" panose="020B0503030403020204" pitchFamily="34" charset="0"/>
                <a:ea typeface="+mn-ea"/>
                <a:cs typeface="+mn-cs"/>
              </a:rPr>
              <a:t>Bruk av internett og digitale verktøy</a:t>
            </a:r>
          </a:p>
          <a:p>
            <a:pPr marL="57150" indent="-285750">
              <a:spcBef>
                <a:spcPts val="1200"/>
              </a:spcBef>
              <a:buFont typeface="Arial" panose="020B0604020202020204" pitchFamily="34" charset="0"/>
              <a:buChar char="•"/>
            </a:pPr>
            <a:r>
              <a:rPr lang="nb-NO" sz="4200" b="0" i="0" kern="1200" dirty="0">
                <a:latin typeface="Source Sans Pro" panose="020B0503030403020204" pitchFamily="34" charset="0"/>
                <a:ea typeface="+mn-ea"/>
                <a:cs typeface="+mn-cs"/>
              </a:rPr>
              <a:t>Grunnleggende digitale ferdigheter</a:t>
            </a:r>
          </a:p>
          <a:p>
            <a:pPr marL="57150" indent="-285750">
              <a:spcBef>
                <a:spcPts val="1200"/>
              </a:spcBef>
              <a:buFont typeface="Arial" panose="020B0604020202020204" pitchFamily="34" charset="0"/>
              <a:buChar char="•"/>
            </a:pPr>
            <a:r>
              <a:rPr lang="nb-NO" sz="4200" dirty="0">
                <a:latin typeface="Source Sans Pro" panose="020B0503030403020204" pitchFamily="34" charset="0"/>
                <a:ea typeface="Source Sans Pro" panose="020B0503030403020204" pitchFamily="34" charset="0"/>
              </a:rPr>
              <a:t>Behov for og hindre mot å øke</a:t>
            </a:r>
            <a:br>
              <a:rPr lang="nb-NO" sz="4200" dirty="0">
                <a:latin typeface="Source Sans Pro" panose="020B0503030403020204" pitchFamily="34" charset="0"/>
                <a:ea typeface="Source Sans Pro" panose="020B0503030403020204" pitchFamily="34" charset="0"/>
              </a:rPr>
            </a:br>
            <a:r>
              <a:rPr lang="nb-NO" sz="4200" dirty="0">
                <a:latin typeface="Source Sans Pro" panose="020B0503030403020204" pitchFamily="34" charset="0"/>
                <a:ea typeface="Source Sans Pro" panose="020B0503030403020204" pitchFamily="34" charset="0"/>
              </a:rPr>
              <a:t>   kompetansen</a:t>
            </a:r>
            <a:endParaRPr lang="nb-NO" sz="4200" b="0" i="0" kern="1200" dirty="0">
              <a:latin typeface="Source Sans Pro" panose="020B0503030403020204" pitchFamily="34" charset="0"/>
              <a:ea typeface="Source Sans Pro" panose="020B0503030403020204" pitchFamily="34" charset="0"/>
            </a:endParaRPr>
          </a:p>
          <a:p>
            <a:pPr marL="57150" indent="-285750">
              <a:spcBef>
                <a:spcPts val="1200"/>
              </a:spcBef>
              <a:buFont typeface="Arial" panose="020B0604020202020204" pitchFamily="34" charset="0"/>
              <a:buChar char="•"/>
            </a:pPr>
            <a:r>
              <a:rPr lang="nb-NO" sz="4200" dirty="0">
                <a:latin typeface="Source Sans Pro" panose="020B0503030403020204" pitchFamily="34" charset="0"/>
                <a:ea typeface="Source Sans Pro" panose="020B0503030403020204" pitchFamily="34" charset="0"/>
              </a:rPr>
              <a:t>Hvordan de ønsker å lære </a:t>
            </a:r>
            <a:endParaRPr lang="nb-NO" sz="2900" dirty="0">
              <a:latin typeface="Source Sans Pro" panose="020B0503030403020204" pitchFamily="34" charset="0"/>
              <a:ea typeface="Source Sans Pro" panose="020B0503030403020204" pitchFamily="34" charset="0"/>
            </a:endParaRPr>
          </a:p>
          <a:p>
            <a:pPr marL="0" indent="0">
              <a:buNone/>
            </a:pPr>
            <a:endParaRPr lang="nb-NO" sz="1500" dirty="0"/>
          </a:p>
        </p:txBody>
      </p:sp>
      <p:pic>
        <p:nvPicPr>
          <p:cNvPr id="8" name="Bilde 7" descr="Tegnet illustrasjon. Forskjellige personer i bakgrunnen som gjør ulike ting, som å lese på et ark, hilse på en annen, gestikulere med armene og trykke eller bære på en bærbar pc. I forkant et nettbrett som en hånd holder, med forskjellige bilder (et profilbilde, en stabel bøker med eksamenslyde på toppen og en avkrysningsfelt med avkrysning) med tekstlinjer ved siden av.">
            <a:extLst>
              <a:ext uri="{FF2B5EF4-FFF2-40B4-BE49-F238E27FC236}">
                <a16:creationId xmlns:a16="http://schemas.microsoft.com/office/drawing/2014/main" id="{06771A38-9ADD-D274-3E50-CD1454B81A35}"/>
              </a:ext>
            </a:extLst>
          </p:cNvPr>
          <p:cNvPicPr>
            <a:picLocks noChangeAspect="1"/>
          </p:cNvPicPr>
          <p:nvPr/>
        </p:nvPicPr>
        <p:blipFill>
          <a:blip r:embed="rId2"/>
          <a:stretch>
            <a:fillRect/>
          </a:stretch>
        </p:blipFill>
        <p:spPr>
          <a:xfrm>
            <a:off x="6874927" y="3098202"/>
            <a:ext cx="3814273" cy="2518611"/>
          </a:xfrm>
          <a:prstGeom prst="rect">
            <a:avLst/>
          </a:prstGeom>
        </p:spPr>
      </p:pic>
    </p:spTree>
    <p:extLst>
      <p:ext uri="{BB962C8B-B14F-4D97-AF65-F5344CB8AC3E}">
        <p14:creationId xmlns:p14="http://schemas.microsoft.com/office/powerpoint/2010/main" val="422276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Bilde av forsiden på The Digital Competence Framework for Citizens (DigiComp 2.1), med EU-logo øverst.">
            <a:extLst>
              <a:ext uri="{FF2B5EF4-FFF2-40B4-BE49-F238E27FC236}">
                <a16:creationId xmlns:a16="http://schemas.microsoft.com/office/drawing/2014/main" id="{B735194D-24A8-4AE4-B319-08FBE65B8820}"/>
              </a:ext>
            </a:extLst>
          </p:cNvPr>
          <p:cNvPicPr>
            <a:picLocks noChangeAspect="1"/>
          </p:cNvPicPr>
          <p:nvPr/>
        </p:nvPicPr>
        <p:blipFill>
          <a:blip r:embed="rId3"/>
          <a:srcRect/>
          <a:stretch/>
        </p:blipFill>
        <p:spPr>
          <a:xfrm>
            <a:off x="7949744" y="1254265"/>
            <a:ext cx="2953609" cy="4179538"/>
          </a:xfrm>
          <a:prstGeom prst="rect">
            <a:avLst/>
          </a:prstGeom>
          <a:effectLst>
            <a:outerShdw blurRad="63500" sx="102000" sy="102000" algn="ctr" rotWithShape="0">
              <a:prstClr val="black">
                <a:alpha val="40000"/>
              </a:prstClr>
            </a:outerShdw>
          </a:effectLst>
        </p:spPr>
      </p:pic>
      <p:pic>
        <p:nvPicPr>
          <p:cNvPr id="5" name="Bilde 4" descr="Bilde av forsiden på Læringsmål i grunnleggende ferdigheter, med Kompetanse Norge sin logo øverst.">
            <a:extLst>
              <a:ext uri="{FF2B5EF4-FFF2-40B4-BE49-F238E27FC236}">
                <a16:creationId xmlns:a16="http://schemas.microsoft.com/office/drawing/2014/main" id="{6FA28601-9B36-4CFB-A6F0-3E6982E13BBF}"/>
              </a:ext>
            </a:extLst>
          </p:cNvPr>
          <p:cNvPicPr>
            <a:picLocks noChangeAspect="1"/>
          </p:cNvPicPr>
          <p:nvPr/>
        </p:nvPicPr>
        <p:blipFill>
          <a:blip r:embed="rId4"/>
          <a:stretch>
            <a:fillRect/>
          </a:stretch>
        </p:blipFill>
        <p:spPr>
          <a:xfrm>
            <a:off x="5543005" y="1772156"/>
            <a:ext cx="2811449" cy="3945524"/>
          </a:xfrm>
          <a:prstGeom prst="rect">
            <a:avLst/>
          </a:prstGeom>
          <a:effectLst>
            <a:outerShdw blurRad="63500" sx="102000" sy="102000" algn="ctr" rotWithShape="0">
              <a:prstClr val="black">
                <a:alpha val="40000"/>
              </a:prstClr>
            </a:outerShdw>
          </a:effectLst>
        </p:spPr>
      </p:pic>
      <p:sp>
        <p:nvSpPr>
          <p:cNvPr id="4" name="Tittel 2">
            <a:extLst>
              <a:ext uri="{FF2B5EF4-FFF2-40B4-BE49-F238E27FC236}">
                <a16:creationId xmlns:a16="http://schemas.microsoft.com/office/drawing/2014/main" id="{56C5FA12-A1F8-45C5-84AB-A32E98EFA4DE}"/>
              </a:ext>
            </a:extLst>
          </p:cNvPr>
          <p:cNvSpPr>
            <a:spLocks noGrp="1"/>
          </p:cNvSpPr>
          <p:nvPr>
            <p:ph type="title"/>
          </p:nvPr>
        </p:nvSpPr>
        <p:spPr>
          <a:xfrm>
            <a:off x="1000124" y="984815"/>
            <a:ext cx="4137484" cy="4718438"/>
          </a:xfrm>
        </p:spPr>
        <p:txBody>
          <a:bodyPr>
            <a:noAutofit/>
          </a:bodyPr>
          <a:lstStyle/>
          <a:p>
            <a:r>
              <a:rPr lang="nb-NO" sz="2800" dirty="0"/>
              <a:t>Utvikling</a:t>
            </a:r>
            <a:br>
              <a:rPr lang="nb-NO" sz="2800" dirty="0"/>
            </a:br>
            <a:br>
              <a:rPr lang="nb-NO" sz="2800" dirty="0"/>
            </a:br>
            <a:r>
              <a:rPr lang="nb-NO" sz="2400" dirty="0">
                <a:latin typeface="Source Sans Pro" panose="020B0503030403020204" pitchFamily="34" charset="0"/>
                <a:ea typeface="Source Sans Pro" panose="020B0503030403020204" pitchFamily="34" charset="0"/>
              </a:rPr>
              <a:t>Første gang i Norge i 2007 – baser på en dansk undersøkelse</a:t>
            </a:r>
            <a:br>
              <a:rPr lang="nb-NO" sz="2400" dirty="0">
                <a:latin typeface="+mn-lt"/>
              </a:rPr>
            </a:br>
            <a:br>
              <a:rPr lang="nb-NO" sz="2400" dirty="0">
                <a:latin typeface="+mn-lt"/>
              </a:rPr>
            </a:br>
            <a:r>
              <a:rPr lang="nb-NO" sz="2400" dirty="0">
                <a:latin typeface="Source Sans Pro" panose="020B0503030403020204" pitchFamily="34" charset="0"/>
                <a:ea typeface="Source Sans Pro" panose="020B0503030403020204" pitchFamily="34" charset="0"/>
              </a:rPr>
              <a:t>Vi har videreutvikla i tråd med norsk og europeisk rammeverk for digital kompetanse</a:t>
            </a:r>
            <a:br>
              <a:rPr lang="nb-NO" sz="2400" dirty="0">
                <a:latin typeface="Source Sans Pro" panose="020B0503030403020204" pitchFamily="34" charset="0"/>
                <a:ea typeface="Source Sans Pro" panose="020B0503030403020204" pitchFamily="34" charset="0"/>
              </a:rPr>
            </a:br>
            <a:br>
              <a:rPr lang="nb-NO" sz="2400" dirty="0">
                <a:latin typeface="Source Sans Pro" panose="020B0503030403020204" pitchFamily="34" charset="0"/>
                <a:ea typeface="Source Sans Pro" panose="020B0503030403020204" pitchFamily="34" charset="0"/>
              </a:rPr>
            </a:br>
            <a:r>
              <a:rPr lang="nb-NO" sz="2400" dirty="0">
                <a:latin typeface="Source Sans Pro" panose="020B0503030403020204" pitchFamily="34" charset="0"/>
                <a:ea typeface="Source Sans Pro" panose="020B0503030403020204" pitchFamily="34" charset="0"/>
              </a:rPr>
              <a:t>Sist </a:t>
            </a:r>
            <a:r>
              <a:rPr lang="nb-NO" sz="2400" dirty="0">
                <a:latin typeface="Source Sans Pro" panose="020B0503030403020204" pitchFamily="34" charset="0"/>
                <a:ea typeface="Source Sans Pro" panose="020B0503030403020204" pitchFamily="34" charset="0"/>
                <a:hlinkClick r:id="rId5"/>
              </a:rPr>
              <a:t>gjennomført i 2020</a:t>
            </a:r>
            <a:r>
              <a:rPr lang="nb-NO" sz="2400" dirty="0">
                <a:latin typeface="Source Sans Pro" panose="020B0503030403020204" pitchFamily="34" charset="0"/>
                <a:ea typeface="Source Sans Pro" panose="020B0503030403020204" pitchFamily="34" charset="0"/>
              </a:rPr>
              <a:t> – </a:t>
            </a:r>
            <a:br>
              <a:rPr lang="nb-NO" sz="2400" dirty="0">
                <a:latin typeface="Source Sans Pro" panose="020B0503030403020204" pitchFamily="34" charset="0"/>
                <a:ea typeface="Source Sans Pro" panose="020B0503030403020204" pitchFamily="34" charset="0"/>
              </a:rPr>
            </a:br>
            <a:r>
              <a:rPr lang="nb-NO" sz="2400" dirty="0">
                <a:latin typeface="Source Sans Pro" panose="020B0503030403020204" pitchFamily="34" charset="0"/>
                <a:ea typeface="Source Sans Pro" panose="020B0503030403020204" pitchFamily="34" charset="0"/>
              </a:rPr>
              <a:t>på oppdrag fra daværende Kommunal- og moderniseringsdepartementet</a:t>
            </a:r>
          </a:p>
        </p:txBody>
      </p:sp>
    </p:spTree>
    <p:extLst>
      <p:ext uri="{BB962C8B-B14F-4D97-AF65-F5344CB8AC3E}">
        <p14:creationId xmlns:p14="http://schemas.microsoft.com/office/powerpoint/2010/main" val="409204819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7C93B0F-A88C-F6CC-5791-CF6C9CE696AA}"/>
              </a:ext>
            </a:extLst>
          </p:cNvPr>
          <p:cNvSpPr>
            <a:spLocks noGrp="1"/>
          </p:cNvSpPr>
          <p:nvPr>
            <p:ph sz="quarter" idx="13"/>
          </p:nvPr>
        </p:nvSpPr>
        <p:spPr>
          <a:xfrm>
            <a:off x="3253075" y="1889706"/>
            <a:ext cx="7300177" cy="3091108"/>
          </a:xfrm>
        </p:spPr>
        <p:txBody>
          <a:bodyPr/>
          <a:lstStyle/>
          <a:p>
            <a:pPr marL="0" indent="0">
              <a:buNone/>
            </a:pPr>
            <a:endParaRPr lang="nb-NO" dirty="0"/>
          </a:p>
          <a:p>
            <a:pPr marL="0" indent="0">
              <a:buNone/>
            </a:pPr>
            <a:r>
              <a:rPr lang="nb-NO" sz="2400" dirty="0"/>
              <a:t>Bruksanvisning til presentasjonen:</a:t>
            </a:r>
          </a:p>
          <a:p>
            <a:pPr marL="0" indent="0">
              <a:buNone/>
            </a:pPr>
            <a:r>
              <a:rPr lang="nb-NO" sz="2400" dirty="0"/>
              <a:t>Resultater i figurer er i hovedsak illustrasjoner. </a:t>
            </a:r>
            <a:br>
              <a:rPr lang="nb-NO" sz="2400" dirty="0"/>
            </a:br>
            <a:r>
              <a:rPr lang="nb-NO" sz="2400" dirty="0"/>
              <a:t>Det er ikke meninga at dere finleser nå!</a:t>
            </a:r>
            <a:br>
              <a:rPr lang="nb-NO" sz="2400" dirty="0"/>
            </a:br>
            <a:r>
              <a:rPr lang="nb-NO" sz="2400" dirty="0"/>
              <a:t>Interesserte kan lese i ro og mak seinere.</a:t>
            </a:r>
          </a:p>
        </p:txBody>
      </p:sp>
    </p:spTree>
    <p:extLst>
      <p:ext uri="{BB962C8B-B14F-4D97-AF65-F5344CB8AC3E}">
        <p14:creationId xmlns:p14="http://schemas.microsoft.com/office/powerpoint/2010/main" val="3675963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Søylediagram fra publikasjon hvor 86 prosent av seniorene oppgir bruk av internett, gruppa 16-59 oppgir 99 prosent.&#10;Der ni prosent av seniorene oppgir ingen av disse står det null for resten av utvalget.">
            <a:extLst>
              <a:ext uri="{FF2B5EF4-FFF2-40B4-BE49-F238E27FC236}">
                <a16:creationId xmlns:a16="http://schemas.microsoft.com/office/drawing/2014/main" id="{58BA9EF4-D062-4D4C-AF9C-FB7A649479F6}"/>
              </a:ext>
            </a:extLst>
          </p:cNvPr>
          <p:cNvPicPr>
            <a:picLocks noGrp="1" noChangeAspect="1"/>
          </p:cNvPicPr>
          <p:nvPr>
            <p:ph idx="13"/>
          </p:nvPr>
        </p:nvPicPr>
        <p:blipFill rotWithShape="1">
          <a:blip r:embed="rId2"/>
          <a:srcRect l="12302" t="55593" r="58108" b="16704"/>
          <a:stretch/>
        </p:blipFill>
        <p:spPr>
          <a:xfrm>
            <a:off x="2717678" y="3701852"/>
            <a:ext cx="8182289" cy="2394038"/>
          </a:xfrm>
        </p:spPr>
      </p:pic>
      <p:sp>
        <p:nvSpPr>
          <p:cNvPr id="3" name="Tittel 2">
            <a:extLst>
              <a:ext uri="{FF2B5EF4-FFF2-40B4-BE49-F238E27FC236}">
                <a16:creationId xmlns:a16="http://schemas.microsoft.com/office/drawing/2014/main" id="{CEB192B5-FDFF-488C-A5A0-B6426EF48966}"/>
              </a:ext>
            </a:extLst>
          </p:cNvPr>
          <p:cNvSpPr>
            <a:spLocks noGrp="1"/>
          </p:cNvSpPr>
          <p:nvPr>
            <p:ph type="title"/>
          </p:nvPr>
        </p:nvSpPr>
        <p:spPr>
          <a:xfrm>
            <a:off x="619932" y="593806"/>
            <a:ext cx="10952942" cy="1108128"/>
          </a:xfrm>
        </p:spPr>
        <p:txBody>
          <a:bodyPr>
            <a:normAutofit fontScale="90000"/>
          </a:bodyPr>
          <a:lstStyle/>
          <a:p>
            <a:r>
              <a:rPr lang="nb-NO" dirty="0"/>
              <a:t>Bruk av internett og digitale verktøy – </a:t>
            </a:r>
            <a:br>
              <a:rPr lang="nb-NO" dirty="0"/>
            </a:br>
            <a:r>
              <a:rPr lang="nb-NO" dirty="0"/>
              <a:t>eller ingen av disse </a:t>
            </a:r>
          </a:p>
        </p:txBody>
      </p:sp>
      <p:sp>
        <p:nvSpPr>
          <p:cNvPr id="4" name="Plassholder for innhold 3">
            <a:extLst>
              <a:ext uri="{FF2B5EF4-FFF2-40B4-BE49-F238E27FC236}">
                <a16:creationId xmlns:a16="http://schemas.microsoft.com/office/drawing/2014/main" id="{3DD9BE1C-1866-43BE-8BD8-53E30C62F50D}"/>
              </a:ext>
            </a:extLst>
          </p:cNvPr>
          <p:cNvSpPr>
            <a:spLocks noGrp="1"/>
          </p:cNvSpPr>
          <p:nvPr>
            <p:ph idx="1"/>
          </p:nvPr>
        </p:nvSpPr>
        <p:spPr>
          <a:xfrm>
            <a:off x="744496" y="1809946"/>
            <a:ext cx="10828378" cy="1734532"/>
          </a:xfrm>
        </p:spPr>
        <p:txBody>
          <a:bodyPr>
            <a:normAutofit fontScale="92500"/>
          </a:bodyPr>
          <a:lstStyle/>
          <a:p>
            <a:r>
              <a:rPr lang="nb-NO" sz="2400" dirty="0"/>
              <a:t>Skille basert på alder – hvor de eldste i noe lavere grad er brukere</a:t>
            </a:r>
          </a:p>
          <a:p>
            <a:r>
              <a:rPr lang="nb-NO" sz="2400" dirty="0"/>
              <a:t>De fleste seniorer – fra 60 år og eldre i vår rapport – bruker internett (</a:t>
            </a:r>
            <a:r>
              <a:rPr lang="nb-NO" sz="1900" dirty="0"/>
              <a:t>mørk søyle til venstre</a:t>
            </a:r>
            <a:r>
              <a:rPr lang="nb-NO" sz="2400" dirty="0"/>
              <a:t>). </a:t>
            </a:r>
          </a:p>
          <a:p>
            <a:r>
              <a:rPr lang="nb-NO" sz="2400" dirty="0"/>
              <a:t>9 prosent av seniorene er ikke-brukere (</a:t>
            </a:r>
            <a:r>
              <a:rPr lang="nb-NO" sz="1900" dirty="0"/>
              <a:t>mørk søyle til høyre</a:t>
            </a:r>
            <a:r>
              <a:rPr lang="nb-NO" sz="2400" dirty="0"/>
              <a:t>).</a:t>
            </a:r>
          </a:p>
        </p:txBody>
      </p:sp>
    </p:spTree>
    <p:extLst>
      <p:ext uri="{BB962C8B-B14F-4D97-AF65-F5344CB8AC3E}">
        <p14:creationId xmlns:p14="http://schemas.microsoft.com/office/powerpoint/2010/main" val="313992789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8218171-5F56-6CC9-D74E-0B0A9901422B}"/>
              </a:ext>
            </a:extLst>
          </p:cNvPr>
          <p:cNvSpPr>
            <a:spLocks noGrp="1"/>
          </p:cNvSpPr>
          <p:nvPr>
            <p:ph type="body" sz="quarter" idx="10"/>
          </p:nvPr>
        </p:nvSpPr>
        <p:spPr>
          <a:xfrm>
            <a:off x="3252998" y="2088532"/>
            <a:ext cx="5688701" cy="2192155"/>
          </a:xfrm>
        </p:spPr>
        <p:txBody>
          <a:bodyPr/>
          <a:lstStyle/>
          <a:p>
            <a:r>
              <a:rPr lang="nb-NO" dirty="0"/>
              <a:t>Det å være utenfor arbeidsstyrken gjør det mer sannsynlig å ha svake grunnleggende ferdigheter, sammenliknet med å være i arbeid.</a:t>
            </a:r>
          </a:p>
        </p:txBody>
      </p:sp>
    </p:spTree>
    <p:extLst>
      <p:ext uri="{BB962C8B-B14F-4D97-AF65-F5344CB8AC3E}">
        <p14:creationId xmlns:p14="http://schemas.microsoft.com/office/powerpoint/2010/main" val="1526953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Kakediagram fra publikasjon som viser at 92 prosent bruker internett daglig. Fire prosent er ikke-brukere.">
            <a:extLst>
              <a:ext uri="{FF2B5EF4-FFF2-40B4-BE49-F238E27FC236}">
                <a16:creationId xmlns:a16="http://schemas.microsoft.com/office/drawing/2014/main" id="{9340A0C4-82E2-20BA-75A4-CB693637D716}"/>
              </a:ext>
            </a:extLst>
          </p:cNvPr>
          <p:cNvPicPr>
            <a:picLocks noGrp="1" noChangeAspect="1"/>
          </p:cNvPicPr>
          <p:nvPr>
            <p:ph sz="quarter" idx="13"/>
          </p:nvPr>
        </p:nvPicPr>
        <p:blipFill>
          <a:blip r:embed="rId2"/>
          <a:stretch>
            <a:fillRect/>
          </a:stretch>
        </p:blipFill>
        <p:spPr>
          <a:xfrm>
            <a:off x="4644830" y="1931753"/>
            <a:ext cx="6142662" cy="3683021"/>
          </a:xfrm>
          <a:prstGeom prst="rect">
            <a:avLst/>
          </a:prstGeom>
        </p:spPr>
      </p:pic>
      <p:sp>
        <p:nvSpPr>
          <p:cNvPr id="5" name="Plassholder for innhold 1">
            <a:extLst>
              <a:ext uri="{FF2B5EF4-FFF2-40B4-BE49-F238E27FC236}">
                <a16:creationId xmlns:a16="http://schemas.microsoft.com/office/drawing/2014/main" id="{1A14F6E1-BAA4-0774-7A77-D752EDBF8616}"/>
              </a:ext>
            </a:extLst>
          </p:cNvPr>
          <p:cNvSpPr>
            <a:spLocks noGrp="1"/>
          </p:cNvSpPr>
          <p:nvPr>
            <p:ph type="title"/>
          </p:nvPr>
        </p:nvSpPr>
        <p:spPr>
          <a:xfrm>
            <a:off x="833437" y="1317625"/>
            <a:ext cx="4337373" cy="4332288"/>
          </a:xfrm>
        </p:spPr>
        <p:txBody>
          <a:bodyPr/>
          <a:lstStyle/>
          <a:p>
            <a:r>
              <a:rPr lang="nb-NO" dirty="0"/>
              <a:t>Internettbruk i 2020:</a:t>
            </a:r>
            <a:br>
              <a:rPr lang="nb-NO" dirty="0"/>
            </a:br>
            <a:br>
              <a:rPr lang="nb-NO" dirty="0"/>
            </a:br>
            <a:br>
              <a:rPr lang="nb-NO" dirty="0"/>
            </a:br>
            <a:r>
              <a:rPr lang="nb-NO" sz="2800" dirty="0">
                <a:latin typeface="+mn-lt"/>
              </a:rPr>
              <a:t>De aller fleste</a:t>
            </a:r>
            <a:br>
              <a:rPr lang="nb-NO" sz="2800" dirty="0">
                <a:latin typeface="+mn-lt"/>
              </a:rPr>
            </a:br>
            <a:r>
              <a:rPr lang="nb-NO" sz="2800" dirty="0">
                <a:latin typeface="+mn-lt"/>
              </a:rPr>
              <a:t>har daglig bruk</a:t>
            </a:r>
            <a:endParaRPr lang="nb-NO" dirty="0">
              <a:latin typeface="+mn-lt"/>
            </a:endParaRPr>
          </a:p>
        </p:txBody>
      </p:sp>
    </p:spTree>
    <p:extLst>
      <p:ext uri="{BB962C8B-B14F-4D97-AF65-F5344CB8AC3E}">
        <p14:creationId xmlns:p14="http://schemas.microsoft.com/office/powerpoint/2010/main" val="3921017424"/>
      </p:ext>
    </p:extLst>
  </p:cSld>
  <p:clrMapOvr>
    <a:masterClrMapping/>
  </p:clrMapOvr>
</p:sld>
</file>

<file path=ppt/theme/theme1.xml><?xml version="1.0" encoding="utf-8"?>
<a:theme xmlns:a="http://schemas.openxmlformats.org/drawingml/2006/main" name="Office-tema">
  <a:themeElements>
    <a:clrScheme name="Office Theme">
      <a:dk1>
        <a:sysClr val="windowText" lastClr="000000"/>
      </a:dk1>
      <a:lt1>
        <a:sysClr val="window" lastClr="FFFFFF"/>
      </a:lt1>
      <a:dk2>
        <a:srgbClr val="171B4E"/>
      </a:dk2>
      <a:lt2>
        <a:srgbClr val="A2A4A5"/>
      </a:lt2>
      <a:accent1>
        <a:srgbClr val="E72F72"/>
      </a:accent1>
      <a:accent2>
        <a:srgbClr val="0025A0"/>
      </a:accent2>
      <a:accent3>
        <a:srgbClr val="EA591D"/>
      </a:accent3>
      <a:accent4>
        <a:srgbClr val="630879"/>
      </a:accent4>
      <a:accent5>
        <a:srgbClr val="FF8C43"/>
      </a:accent5>
      <a:accent6>
        <a:srgbClr val="A80037"/>
      </a:accent6>
      <a:hlink>
        <a:srgbClr val="0563C1"/>
      </a:hlink>
      <a:folHlink>
        <a:srgbClr val="954F72"/>
      </a:folHlink>
    </a:clrScheme>
    <a:fontScheme name="Custom 185">
      <a:majorFont>
        <a:latin typeface="Poppins 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kdir_PPTmal (2)" id="{A2386AF0-1417-449D-9C68-F121F03B123F}" vid="{5CC77926-A5A4-41B6-9DBF-A66DD500515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OX-1">
    <a:dk1>
      <a:srgbClr val="000000"/>
    </a:dk1>
    <a:lt1>
      <a:srgbClr val="FFFFFF"/>
    </a:lt1>
    <a:dk2>
      <a:srgbClr val="858585"/>
    </a:dk2>
    <a:lt2>
      <a:srgbClr val="EEECE1"/>
    </a:lt2>
    <a:accent1>
      <a:srgbClr val="054479"/>
    </a:accent1>
    <a:accent2>
      <a:srgbClr val="149DC4"/>
    </a:accent2>
    <a:accent3>
      <a:srgbClr val="DD9415"/>
    </a:accent3>
    <a:accent4>
      <a:srgbClr val="BBBD1E"/>
    </a:accent4>
    <a:accent5>
      <a:srgbClr val="2B513D"/>
    </a:accent5>
    <a:accent6>
      <a:srgbClr val="9A998B"/>
    </a:accent6>
    <a:hlink>
      <a:srgbClr val="0000FF"/>
    </a:hlink>
    <a:folHlink>
      <a:srgbClr val="800080"/>
    </a:folHlink>
  </a:clrScheme>
  <a:fontScheme name="VOX med Hermes">
    <a:majorFont>
      <a:latin typeface="Hermes Thin"/>
      <a:ea typeface=""/>
      <a:cs typeface=""/>
    </a:majorFont>
    <a:minorFont>
      <a:latin typeface="Hermes Th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ee02da4-c22f-4d31-beef-0c54a21d0888">
      <UserInfo>
        <DisplayName>Kaja Reegård</DisplayName>
        <AccountId>17</AccountId>
        <AccountType/>
      </UserInfo>
      <UserInfo>
        <DisplayName>Hanne Størset</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F9E48E2D17CF140820C79DBAEC12997" ma:contentTypeVersion="6" ma:contentTypeDescription="Opprett et nytt dokument." ma:contentTypeScope="" ma:versionID="fb083c0ec04bc0671c4d21eba9d76717">
  <xsd:schema xmlns:xsd="http://www.w3.org/2001/XMLSchema" xmlns:xs="http://www.w3.org/2001/XMLSchema" xmlns:p="http://schemas.microsoft.com/office/2006/metadata/properties" xmlns:ns2="e3e21a5c-3693-4d4b-9a3a-338a7bdf4d6a" xmlns:ns3="1ee02da4-c22f-4d31-beef-0c54a21d0888" targetNamespace="http://schemas.microsoft.com/office/2006/metadata/properties" ma:root="true" ma:fieldsID="7759eb7f4975554d860ab999c998d9dc" ns2:_="" ns3:_="">
    <xsd:import namespace="e3e21a5c-3693-4d4b-9a3a-338a7bdf4d6a"/>
    <xsd:import namespace="1ee02da4-c22f-4d31-beef-0c54a21d08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21a5c-3693-4d4b-9a3a-338a7bdf4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e02da4-c22f-4d31-beef-0c54a21d0888"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ED690D-3141-4AA0-A733-B72A92DBE7F3}">
  <ds:schemaRefs>
    <ds:schemaRef ds:uri="http://schemas.microsoft.com/sharepoint/v3/contenttype/forms"/>
  </ds:schemaRefs>
</ds:datastoreItem>
</file>

<file path=customXml/itemProps2.xml><?xml version="1.0" encoding="utf-8"?>
<ds:datastoreItem xmlns:ds="http://schemas.openxmlformats.org/officeDocument/2006/customXml" ds:itemID="{8FC4FFEC-4AC9-4BC4-A62C-6ACEF00C02A9}">
  <ds:schemaRefs>
    <ds:schemaRef ds:uri="http://schemas.microsoft.com/office/infopath/2007/PartnerControls"/>
    <ds:schemaRef ds:uri="http://purl.org/dc/dcmitype/"/>
    <ds:schemaRef ds:uri="http://purl.org/dc/terms/"/>
    <ds:schemaRef ds:uri="http://schemas.microsoft.com/office/2006/documentManagement/types"/>
    <ds:schemaRef ds:uri="http://www.w3.org/XML/1998/namespace"/>
    <ds:schemaRef ds:uri="http://purl.org/dc/elements/1.1/"/>
    <ds:schemaRef ds:uri="http://schemas.openxmlformats.org/package/2006/metadata/core-properties"/>
    <ds:schemaRef ds:uri="8ce05ccd-f718-4116-8745-425bc5dd2d25"/>
    <ds:schemaRef ds:uri="2f7cfdae-b7db-49af-a969-37a801cfc466"/>
    <ds:schemaRef ds:uri="http://schemas.microsoft.com/office/2006/metadata/properties"/>
  </ds:schemaRefs>
</ds:datastoreItem>
</file>

<file path=customXml/itemProps3.xml><?xml version="1.0" encoding="utf-8"?>
<ds:datastoreItem xmlns:ds="http://schemas.openxmlformats.org/officeDocument/2006/customXml" ds:itemID="{B735B1D1-40E3-42A0-9F69-E18CCAD0DB80}"/>
</file>

<file path=docProps/app.xml><?xml version="1.0" encoding="utf-8"?>
<Properties xmlns="http://schemas.openxmlformats.org/officeDocument/2006/extended-properties" xmlns:vt="http://schemas.openxmlformats.org/officeDocument/2006/docPropsVTypes">
  <Template>HK-dir PowerPoint-mal (blank mal)</Template>
  <TotalTime>3510</TotalTime>
  <Words>1157</Words>
  <Application>Microsoft Office PowerPoint</Application>
  <PresentationFormat>Widescreen</PresentationFormat>
  <Paragraphs>125</Paragraphs>
  <Slides>26</Slides>
  <Notes>6</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26</vt:i4>
      </vt:variant>
    </vt:vector>
  </HeadingPairs>
  <TitlesOfParts>
    <vt:vector size="35" baseType="lpstr">
      <vt:lpstr>Poppins SemiBold</vt:lpstr>
      <vt:lpstr>Poppins</vt:lpstr>
      <vt:lpstr>Poppins Medium</vt:lpstr>
      <vt:lpstr>Poppins Bold</vt:lpstr>
      <vt:lpstr>Calibri</vt:lpstr>
      <vt:lpstr>Source Sans Pro</vt:lpstr>
      <vt:lpstr>Arial</vt:lpstr>
      <vt:lpstr>Open Sans</vt:lpstr>
      <vt:lpstr>Office-tema</vt:lpstr>
      <vt:lpstr>Digitalt sårbare  og fare for  digital eksklusjon</vt:lpstr>
      <vt:lpstr>Mål med direktoratet</vt:lpstr>
      <vt:lpstr>PowerPoint-presentasjon</vt:lpstr>
      <vt:lpstr>Spørreundersøkelsen om  voksnes digitale kompetanse</vt:lpstr>
      <vt:lpstr>Utvikling  Første gang i Norge i 2007 – baser på en dansk undersøkelse  Vi har videreutvikla i tråd med norsk og europeisk rammeverk for digital kompetanse  Sist gjennomført i 2020 –  på oppdrag fra daværende Kommunal- og moderniseringsdepartementet</vt:lpstr>
      <vt:lpstr>PowerPoint-presentasjon</vt:lpstr>
      <vt:lpstr>Bruk av internett og digitale verktøy –  eller ingen av disse </vt:lpstr>
      <vt:lpstr>PowerPoint-presentasjon</vt:lpstr>
      <vt:lpstr>Internettbruk i 2020:   De aller fleste har daglig bruk</vt:lpstr>
      <vt:lpstr>Grunnleggende ferdigheter</vt:lpstr>
      <vt:lpstr>Nivå på grunnleggende digitale ferdigheter i 2020:     Hovedsakelig  sterke brukere  – men mange ekskluderes dersom tjenester kun er digitale</vt:lpstr>
      <vt:lpstr>Hovedbeskjeftigelse og nivå på ferdigheter</vt:lpstr>
      <vt:lpstr> </vt:lpstr>
      <vt:lpstr>Sikkerhet er en utfordring for alle</vt:lpstr>
      <vt:lpstr>Opplevd behov for å styrke digitale ferdigheter  - i stor eller noen grad</vt:lpstr>
      <vt:lpstr>Ønsker for å utvikle digitale ferdigheter</vt:lpstr>
      <vt:lpstr>Ønsker for å utvikle digitale ferdigheter</vt:lpstr>
      <vt:lpstr>Hindringer for å bli bedre – NB!</vt:lpstr>
      <vt:lpstr>PowerPoint-presentasjon</vt:lpstr>
      <vt:lpstr>Framtid og en analyse for digital kompetanse i en nordisk setting</vt:lpstr>
      <vt:lpstr>Flere faktorer bidrar til digital eksklusjon</vt:lpstr>
      <vt:lpstr>Hva er mulige strategier for bruk?</vt:lpstr>
      <vt:lpstr>Sammenhengene mellom ferdigheter  – og hva disse betyr videre</vt:lpstr>
      <vt:lpstr>Digitalisering og individuelle behov</vt:lpstr>
      <vt:lpstr>Oppsummert – se sammenhenger</vt:lpstr>
      <vt:lpstr>Takk for meg!     hanne.storset@hkdir.no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kompetanse i befolkningen</dc:title>
  <dc:creator>Hanne Størset</dc:creator>
  <cp:lastModifiedBy>Olena Tkachenko</cp:lastModifiedBy>
  <cp:revision>4</cp:revision>
  <dcterms:created xsi:type="dcterms:W3CDTF">2022-08-26T11:00:56Z</dcterms:created>
  <dcterms:modified xsi:type="dcterms:W3CDTF">2023-04-20T12:33:58Z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96e116a-ae70-4e3d-be7e-d31ac0727b31_Enabled">
    <vt:lpwstr>true</vt:lpwstr>
  </property>
  <property fmtid="{D5CDD505-2E9C-101B-9397-08002B2CF9AE}" pid="3" name="MSIP_Label_e96e116a-ae70-4e3d-be7e-d31ac0727b31_SetDate">
    <vt:lpwstr>2021-06-28T17:00:56Z</vt:lpwstr>
  </property>
  <property fmtid="{D5CDD505-2E9C-101B-9397-08002B2CF9AE}" pid="4" name="MSIP_Label_e96e116a-ae70-4e3d-be7e-d31ac0727b31_Method">
    <vt:lpwstr>Privileged</vt:lpwstr>
  </property>
  <property fmtid="{D5CDD505-2E9C-101B-9397-08002B2CF9AE}" pid="5" name="MSIP_Label_e96e116a-ae70-4e3d-be7e-d31ac0727b31_Name">
    <vt:lpwstr>Åpen</vt:lpwstr>
  </property>
  <property fmtid="{D5CDD505-2E9C-101B-9397-08002B2CF9AE}" pid="6" name="MSIP_Label_e96e116a-ae70-4e3d-be7e-d31ac0727b31_SiteId">
    <vt:lpwstr>e21a9bd2-dcf8-44df-83fa-aa16c3e0af23</vt:lpwstr>
  </property>
  <property fmtid="{D5CDD505-2E9C-101B-9397-08002B2CF9AE}" pid="7" name="MSIP_Label_e96e116a-ae70-4e3d-be7e-d31ac0727b31_ActionId">
    <vt:lpwstr>18ece5d3-d9b8-4867-a5a7-aba96a43a3a7</vt:lpwstr>
  </property>
  <property fmtid="{D5CDD505-2E9C-101B-9397-08002B2CF9AE}" pid="8" name="MSIP_Label_e96e116a-ae70-4e3d-be7e-d31ac0727b31_ContentBits">
    <vt:lpwstr>0</vt:lpwstr>
  </property>
  <property fmtid="{D5CDD505-2E9C-101B-9397-08002B2CF9AE}" pid="9" name="MSIP_Label_4012811f-b717-4099-a412-3cacd3519ab9_Enabled">
    <vt:lpwstr>true</vt:lpwstr>
  </property>
  <property fmtid="{D5CDD505-2E9C-101B-9397-08002B2CF9AE}" pid="10" name="MSIP_Label_4012811f-b717-4099-a412-3cacd3519ab9_SetDate">
    <vt:lpwstr>2021-08-10T14:21:03Z</vt:lpwstr>
  </property>
  <property fmtid="{D5CDD505-2E9C-101B-9397-08002B2CF9AE}" pid="11" name="MSIP_Label_4012811f-b717-4099-a412-3cacd3519ab9_Method">
    <vt:lpwstr>Privileged</vt:lpwstr>
  </property>
  <property fmtid="{D5CDD505-2E9C-101B-9397-08002B2CF9AE}" pid="12" name="MSIP_Label_4012811f-b717-4099-a412-3cacd3519ab9_Name">
    <vt:lpwstr>Åpen</vt:lpwstr>
  </property>
  <property fmtid="{D5CDD505-2E9C-101B-9397-08002B2CF9AE}" pid="13" name="MSIP_Label_4012811f-b717-4099-a412-3cacd3519ab9_SiteId">
    <vt:lpwstr>1ec46890-73f8-4a2a-9b2c-9a6611f1c922</vt:lpwstr>
  </property>
  <property fmtid="{D5CDD505-2E9C-101B-9397-08002B2CF9AE}" pid="14" name="MSIP_Label_4012811f-b717-4099-a412-3cacd3519ab9_ActionId">
    <vt:lpwstr>8b7744d5-e86d-4d98-b861-9dbca336b75f</vt:lpwstr>
  </property>
  <property fmtid="{D5CDD505-2E9C-101B-9397-08002B2CF9AE}" pid="15" name="MSIP_Label_4012811f-b717-4099-a412-3cacd3519ab9_ContentBits">
    <vt:lpwstr>0</vt:lpwstr>
  </property>
  <property fmtid="{D5CDD505-2E9C-101B-9397-08002B2CF9AE}" pid="16" name="MSIP_Label_2724d2c2-06b5-4830-8a42-89f80414a936_Enabled">
    <vt:lpwstr>true</vt:lpwstr>
  </property>
  <property fmtid="{D5CDD505-2E9C-101B-9397-08002B2CF9AE}" pid="17" name="MSIP_Label_2724d2c2-06b5-4830-8a42-89f80414a936_SetDate">
    <vt:lpwstr>2022-08-26T13:11:44Z</vt:lpwstr>
  </property>
  <property fmtid="{D5CDD505-2E9C-101B-9397-08002B2CF9AE}" pid="18" name="MSIP_Label_2724d2c2-06b5-4830-8a42-89f80414a936_Method">
    <vt:lpwstr>Privileged</vt:lpwstr>
  </property>
  <property fmtid="{D5CDD505-2E9C-101B-9397-08002B2CF9AE}" pid="19" name="MSIP_Label_2724d2c2-06b5-4830-8a42-89f80414a936_Name">
    <vt:lpwstr>Intern</vt:lpwstr>
  </property>
  <property fmtid="{D5CDD505-2E9C-101B-9397-08002B2CF9AE}" pid="20" name="MSIP_Label_2724d2c2-06b5-4830-8a42-89f80414a936_SiteId">
    <vt:lpwstr>1ec46890-73f8-4a2a-9b2c-9a6611f1c922</vt:lpwstr>
  </property>
  <property fmtid="{D5CDD505-2E9C-101B-9397-08002B2CF9AE}" pid="21" name="MSIP_Label_2724d2c2-06b5-4830-8a42-89f80414a936_ActionId">
    <vt:lpwstr>d47221e5-aecc-4d3b-b385-f99e0881f01b</vt:lpwstr>
  </property>
  <property fmtid="{D5CDD505-2E9C-101B-9397-08002B2CF9AE}" pid="22" name="MSIP_Label_2724d2c2-06b5-4830-8a42-89f80414a936_ContentBits">
    <vt:lpwstr>2</vt:lpwstr>
  </property>
  <property fmtid="{D5CDD505-2E9C-101B-9397-08002B2CF9AE}" pid="23" name="ContentTypeId">
    <vt:lpwstr>0x0101000F9E48E2D17CF140820C79DBAEC12997</vt:lpwstr>
  </property>
  <property fmtid="{D5CDD505-2E9C-101B-9397-08002B2CF9AE}" pid="24" name="MediaServiceImageTags">
    <vt:lpwstr/>
  </property>
</Properties>
</file>